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82296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B1D4"/>
    <a:srgbClr val="767BE5"/>
    <a:srgbClr val="EA9999"/>
    <a:srgbClr val="EFC96E"/>
    <a:srgbClr val="FFE57A"/>
    <a:srgbClr val="AA9165"/>
    <a:srgbClr val="C99A7F"/>
    <a:srgbClr val="EFAED4"/>
    <a:srgbClr val="BE91C4"/>
    <a:srgbClr val="FDA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011"/>
    <p:restoredTop sz="94781"/>
  </p:normalViewPr>
  <p:slideViewPr>
    <p:cSldViewPr snapToGrid="0" snapToObjects="1">
      <p:cViewPr varScale="1">
        <p:scale>
          <a:sx n="95" d="100"/>
          <a:sy n="95" d="100"/>
        </p:scale>
        <p:origin x="9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3C003-BFD8-7A44-AC60-946CDA1325F3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66938" y="1143000"/>
            <a:ext cx="2524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C1DFCE-44EA-964B-B146-A1CEAACE71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296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C1DFCE-44EA-964B-B146-A1CEAACE71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532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646133"/>
            <a:ext cx="6995160" cy="3501813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282989"/>
            <a:ext cx="6172200" cy="2428451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80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18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535517"/>
            <a:ext cx="1774508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535517"/>
            <a:ext cx="5220653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46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66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2507618"/>
            <a:ext cx="7098030" cy="4184014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6731215"/>
            <a:ext cx="7098030" cy="2200274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/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04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2677584"/>
            <a:ext cx="349758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2677584"/>
            <a:ext cx="349758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31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535519"/>
            <a:ext cx="7098030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2465706"/>
            <a:ext cx="3481506" cy="120840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3674110"/>
            <a:ext cx="3481506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2465706"/>
            <a:ext cx="3498652" cy="120840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3674110"/>
            <a:ext cx="349865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933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900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106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670560"/>
            <a:ext cx="2654260" cy="234696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1448226"/>
            <a:ext cx="4166235" cy="7147983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3017520"/>
            <a:ext cx="2654260" cy="5590329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15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670560"/>
            <a:ext cx="2654260" cy="234696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1448226"/>
            <a:ext cx="4166235" cy="7147983"/>
          </a:xfrm>
        </p:spPr>
        <p:txBody>
          <a:bodyPr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3017520"/>
            <a:ext cx="2654260" cy="5590329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647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535519"/>
            <a:ext cx="709803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2677584"/>
            <a:ext cx="709803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9322649"/>
            <a:ext cx="18516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BB447-895A-AA45-B187-17FBAC450108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9322649"/>
            <a:ext cx="27774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9322649"/>
            <a:ext cx="18516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57D37-2E60-8045-8B59-61C43BD46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40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2.wdp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21" Type="http://schemas.openxmlformats.org/officeDocument/2006/relationships/image" Target="../media/image16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17" Type="http://schemas.microsoft.com/office/2007/relationships/hdphoto" Target="../media/hdphoto3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2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1.wdp"/><Relationship Id="rId24" Type="http://schemas.openxmlformats.org/officeDocument/2006/relationships/image" Target="../media/image19.png"/><Relationship Id="rId5" Type="http://schemas.openxmlformats.org/officeDocument/2006/relationships/image" Target="../media/image3.png"/><Relationship Id="rId15" Type="http://schemas.openxmlformats.org/officeDocument/2006/relationships/image" Target="../media/image11.png"/><Relationship Id="rId23" Type="http://schemas.openxmlformats.org/officeDocument/2006/relationships/image" Target="../media/image18.png"/><Relationship Id="rId10" Type="http://schemas.openxmlformats.org/officeDocument/2006/relationships/image" Target="../media/image8.png"/><Relationship Id="rId19" Type="http://schemas.openxmlformats.org/officeDocument/2006/relationships/image" Target="../media/image14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0.png"/><Relationship Id="rId2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Rounded Rectangle 239">
            <a:extLst>
              <a:ext uri="{FF2B5EF4-FFF2-40B4-BE49-F238E27FC236}">
                <a16:creationId xmlns:a16="http://schemas.microsoft.com/office/drawing/2014/main" id="{EE39CEC5-2355-C943-93BB-590C842D101D}"/>
              </a:ext>
            </a:extLst>
          </p:cNvPr>
          <p:cNvSpPr/>
          <p:nvPr/>
        </p:nvSpPr>
        <p:spPr>
          <a:xfrm rot="19786834">
            <a:off x="5668545" y="222547"/>
            <a:ext cx="2387178" cy="311478"/>
          </a:xfrm>
          <a:prstGeom prst="roundRect">
            <a:avLst/>
          </a:prstGeom>
          <a:solidFill>
            <a:srgbClr val="767BE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ounded Rectangle 240">
            <a:extLst>
              <a:ext uri="{FF2B5EF4-FFF2-40B4-BE49-F238E27FC236}">
                <a16:creationId xmlns:a16="http://schemas.microsoft.com/office/drawing/2014/main" id="{5B411A41-3D68-0048-8865-80FD040960CA}"/>
              </a:ext>
            </a:extLst>
          </p:cNvPr>
          <p:cNvSpPr/>
          <p:nvPr/>
        </p:nvSpPr>
        <p:spPr>
          <a:xfrm rot="19786834">
            <a:off x="6514035" y="383845"/>
            <a:ext cx="2000192" cy="311478"/>
          </a:xfrm>
          <a:prstGeom prst="roundRect">
            <a:avLst/>
          </a:prstGeom>
          <a:solidFill>
            <a:srgbClr val="767BE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4" name="Group 1043">
            <a:extLst>
              <a:ext uri="{FF2B5EF4-FFF2-40B4-BE49-F238E27FC236}">
                <a16:creationId xmlns:a16="http://schemas.microsoft.com/office/drawing/2014/main" id="{6B90E273-EA71-8E4C-A94A-3B6BDF3C0CF9}"/>
              </a:ext>
            </a:extLst>
          </p:cNvPr>
          <p:cNvGrpSpPr/>
          <p:nvPr/>
        </p:nvGrpSpPr>
        <p:grpSpPr>
          <a:xfrm>
            <a:off x="3914533" y="8240876"/>
            <a:ext cx="1851707" cy="1674162"/>
            <a:chOff x="4091777" y="8753319"/>
            <a:chExt cx="1246568" cy="1067239"/>
          </a:xfrm>
        </p:grpSpPr>
        <p:pic>
          <p:nvPicPr>
            <p:cNvPr id="1039" name="Picture 1038" descr="Chart, radar chart&#10;&#10;Description automatically generated">
              <a:extLst>
                <a:ext uri="{FF2B5EF4-FFF2-40B4-BE49-F238E27FC236}">
                  <a16:creationId xmlns:a16="http://schemas.microsoft.com/office/drawing/2014/main" id="{1796C7D3-475E-2247-9D20-E32F9C80BD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891"/>
            <a:stretch/>
          </p:blipFill>
          <p:spPr>
            <a:xfrm>
              <a:off x="4114800" y="8784689"/>
              <a:ext cx="1197954" cy="102629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43" name="Picture 1042">
              <a:extLst>
                <a:ext uri="{FF2B5EF4-FFF2-40B4-BE49-F238E27FC236}">
                  <a16:creationId xmlns:a16="http://schemas.microsoft.com/office/drawing/2014/main" id="{592AF092-D01E-2E4A-BDDE-533E4F5234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792"/>
            <a:stretch/>
          </p:blipFill>
          <p:spPr>
            <a:xfrm>
              <a:off x="4091777" y="8753319"/>
              <a:ext cx="1246568" cy="1067239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13" name="Rectangle 112">
            <a:extLst>
              <a:ext uri="{FF2B5EF4-FFF2-40B4-BE49-F238E27FC236}">
                <a16:creationId xmlns:a16="http://schemas.microsoft.com/office/drawing/2014/main" id="{37740313-D882-EA46-B4D6-8C2A5F184298}"/>
              </a:ext>
            </a:extLst>
          </p:cNvPr>
          <p:cNvSpPr/>
          <p:nvPr/>
        </p:nvSpPr>
        <p:spPr>
          <a:xfrm rot="19766871">
            <a:off x="3862994" y="3580660"/>
            <a:ext cx="2358465" cy="2253813"/>
          </a:xfrm>
          <a:prstGeom prst="rect">
            <a:avLst/>
          </a:prstGeom>
          <a:solidFill>
            <a:srgbClr val="767BE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E50617CE-8157-0D4D-94C2-B8C7D6891C4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224" r="14484"/>
          <a:stretch/>
        </p:blipFill>
        <p:spPr>
          <a:xfrm rot="10800000" flipH="1">
            <a:off x="923076" y="8795462"/>
            <a:ext cx="2836201" cy="1064462"/>
          </a:xfrm>
          <a:prstGeom prst="rect">
            <a:avLst/>
          </a:prstGeom>
        </p:spPr>
      </p:pic>
      <p:pic>
        <p:nvPicPr>
          <p:cNvPr id="22" name="Picture 21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603F1C3D-814C-4B44-9119-6E238024C16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182" b="7799"/>
          <a:stretch/>
        </p:blipFill>
        <p:spPr>
          <a:xfrm>
            <a:off x="28400" y="6485954"/>
            <a:ext cx="3926521" cy="2467297"/>
          </a:xfrm>
          <a:prstGeom prst="rect">
            <a:avLst/>
          </a:prstGeom>
        </p:spPr>
      </p:pic>
      <p:pic>
        <p:nvPicPr>
          <p:cNvPr id="29" name="Picture 28" descr="A close up of a logo&#10;&#10;Description automatically generated">
            <a:extLst>
              <a:ext uri="{FF2B5EF4-FFF2-40B4-BE49-F238E27FC236}">
                <a16:creationId xmlns:a16="http://schemas.microsoft.com/office/drawing/2014/main" id="{1A419D94-B8F6-B74A-BC90-7F21C7FC55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294981">
            <a:off x="3548059" y="6143767"/>
            <a:ext cx="735569" cy="621083"/>
          </a:xfrm>
          <a:prstGeom prst="rect">
            <a:avLst/>
          </a:prstGeom>
        </p:spPr>
      </p:pic>
      <p:pic>
        <p:nvPicPr>
          <p:cNvPr id="33" name="Picture 32" descr="Chart&#10;&#10;Description automatically generated">
            <a:extLst>
              <a:ext uri="{FF2B5EF4-FFF2-40B4-BE49-F238E27FC236}">
                <a16:creationId xmlns:a16="http://schemas.microsoft.com/office/drawing/2014/main" id="{4696F024-5B7E-9248-BFB4-76D6C1C3148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5158" r="1" b="12549"/>
          <a:stretch/>
        </p:blipFill>
        <p:spPr>
          <a:xfrm rot="19749053">
            <a:off x="3852930" y="3631351"/>
            <a:ext cx="2362199" cy="2252715"/>
          </a:xfrm>
          <a:prstGeom prst="rect">
            <a:avLst/>
          </a:prstGeom>
        </p:spPr>
      </p:pic>
      <p:pic>
        <p:nvPicPr>
          <p:cNvPr id="45" name="Picture 44" descr="A picture containing icon&#10;&#10;Description automatically generated">
            <a:extLst>
              <a:ext uri="{FF2B5EF4-FFF2-40B4-BE49-F238E27FC236}">
                <a16:creationId xmlns:a16="http://schemas.microsoft.com/office/drawing/2014/main" id="{3C1B5B52-032D-524D-A93A-61DAD49BA7D7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0000"/>
          </a:blip>
          <a:stretch>
            <a:fillRect/>
          </a:stretch>
        </p:blipFill>
        <p:spPr>
          <a:xfrm>
            <a:off x="4269405" y="277922"/>
            <a:ext cx="1141965" cy="83354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75068C0-0A6A-194C-84AA-363D72FE061C}"/>
              </a:ext>
            </a:extLst>
          </p:cNvPr>
          <p:cNvSpPr txBox="1"/>
          <p:nvPr/>
        </p:nvSpPr>
        <p:spPr>
          <a:xfrm>
            <a:off x="213520" y="6277683"/>
            <a:ext cx="2620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Bauhaus 93" pitchFamily="82" charset="77"/>
              </a:rPr>
              <a:t>Winner</a:t>
            </a:r>
            <a:r>
              <a:rPr lang="zh-CN" altLang="en-US" sz="2000" dirty="0">
                <a:latin typeface="Bauhaus 93" pitchFamily="82" charset="77"/>
              </a:rPr>
              <a:t> </a:t>
            </a:r>
            <a:r>
              <a:rPr lang="en-US" altLang="zh-CN" sz="2000" dirty="0">
                <a:latin typeface="Bauhaus 93" pitchFamily="82" charset="77"/>
              </a:rPr>
              <a:t>by</a:t>
            </a:r>
            <a:r>
              <a:rPr lang="zh-CN" altLang="en-US" sz="2000" dirty="0">
                <a:latin typeface="Bauhaus 93" pitchFamily="82" charset="77"/>
              </a:rPr>
              <a:t> </a:t>
            </a:r>
            <a:r>
              <a:rPr lang="en-US" altLang="zh-CN" sz="2000" dirty="0">
                <a:solidFill>
                  <a:srgbClr val="767BE5"/>
                </a:solidFill>
                <a:latin typeface="Bauhaus 93" pitchFamily="82" charset="77"/>
              </a:rPr>
              <a:t>Sports</a:t>
            </a:r>
            <a:endParaRPr lang="en-US" sz="2000" dirty="0">
              <a:solidFill>
                <a:srgbClr val="767BE5"/>
              </a:solidFill>
              <a:latin typeface="Bauhaus 93" pitchFamily="82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A0ADD7-518F-2C4F-A4C1-6DC3BAE52F96}"/>
              </a:ext>
            </a:extLst>
          </p:cNvPr>
          <p:cNvSpPr/>
          <p:nvPr/>
        </p:nvSpPr>
        <p:spPr>
          <a:xfrm>
            <a:off x="3996017" y="4624612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6" name="Picture 45" descr="A picture containing orange, sign, person, bicycle&#10;&#10;Description automatically generated">
            <a:extLst>
              <a:ext uri="{FF2B5EF4-FFF2-40B4-BE49-F238E27FC236}">
                <a16:creationId xmlns:a16="http://schemas.microsoft.com/office/drawing/2014/main" id="{419922AF-D3FA-2B44-939B-BEC246D2FB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75275" y="5559763"/>
            <a:ext cx="647920" cy="659288"/>
          </a:xfrm>
          <a:prstGeom prst="ellipse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588F2DE1-567A-D542-91AF-75AE4E077647}"/>
              </a:ext>
            </a:extLst>
          </p:cNvPr>
          <p:cNvSpPr txBox="1"/>
          <p:nvPr/>
        </p:nvSpPr>
        <p:spPr>
          <a:xfrm>
            <a:off x="209434" y="4139910"/>
            <a:ext cx="2620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Bauhaus 93" pitchFamily="82" charset="77"/>
              </a:rPr>
              <a:t>Winner</a:t>
            </a:r>
            <a:r>
              <a:rPr lang="zh-CN" altLang="en-US" sz="2000" dirty="0">
                <a:latin typeface="Bauhaus 93" pitchFamily="82" charset="77"/>
              </a:rPr>
              <a:t> </a:t>
            </a:r>
            <a:r>
              <a:rPr lang="en-US" altLang="zh-CN" sz="2000" dirty="0">
                <a:latin typeface="Bauhaus 93" pitchFamily="82" charset="77"/>
              </a:rPr>
              <a:t>by</a:t>
            </a:r>
            <a:r>
              <a:rPr lang="zh-CN" altLang="en-US" sz="2000" dirty="0">
                <a:latin typeface="Bauhaus 93" pitchFamily="82" charset="77"/>
              </a:rPr>
              <a:t> </a:t>
            </a:r>
            <a:r>
              <a:rPr lang="en-US" altLang="zh-CN" sz="2000" dirty="0">
                <a:solidFill>
                  <a:srgbClr val="767BE5"/>
                </a:solidFill>
                <a:latin typeface="Bauhaus 93" pitchFamily="82" charset="77"/>
              </a:rPr>
              <a:t>Athletes</a:t>
            </a:r>
            <a:endParaRPr lang="en-US" sz="2000" dirty="0">
              <a:solidFill>
                <a:srgbClr val="767BE5"/>
              </a:solidFill>
              <a:latin typeface="Bauhaus 93" pitchFamily="82" charset="77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25A71E85-3751-5E49-8198-86651E1F0F74}"/>
              </a:ext>
            </a:extLst>
          </p:cNvPr>
          <p:cNvGrpSpPr/>
          <p:nvPr/>
        </p:nvGrpSpPr>
        <p:grpSpPr>
          <a:xfrm>
            <a:off x="6265217" y="4019594"/>
            <a:ext cx="1710163" cy="697397"/>
            <a:chOff x="6387768" y="5035241"/>
            <a:chExt cx="1710163" cy="697397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A5CDDC7A-FF45-884F-816B-807C464CBA0E}"/>
                </a:ext>
              </a:extLst>
            </p:cNvPr>
            <p:cNvGrpSpPr/>
            <p:nvPr/>
          </p:nvGrpSpPr>
          <p:grpSpPr>
            <a:xfrm>
              <a:off x="6387768" y="5035241"/>
              <a:ext cx="1710163" cy="697397"/>
              <a:chOff x="6725444" y="4320839"/>
              <a:chExt cx="1710163" cy="697397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1D37F0C9-C645-4941-AB50-A9A4942CA741}"/>
                  </a:ext>
                </a:extLst>
              </p:cNvPr>
              <p:cNvSpPr txBox="1"/>
              <p:nvPr/>
            </p:nvSpPr>
            <p:spPr>
              <a:xfrm>
                <a:off x="6725444" y="4320839"/>
                <a:ext cx="134784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>
                    <a:latin typeface="Berlin Sans FB" panose="020E0602020502020306" pitchFamily="34" charset="77"/>
                  </a:rPr>
                  <a:t>Daehlie,</a:t>
                </a:r>
                <a:r>
                  <a:rPr lang="zh-CN" altLang="en-US" sz="900" dirty="0"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900" dirty="0">
                    <a:latin typeface="Berlin Sans FB" panose="020E0602020502020306" pitchFamily="34" charset="77"/>
                  </a:rPr>
                  <a:t>Bjorn</a:t>
                </a:r>
                <a:endParaRPr lang="en-US" sz="900" dirty="0">
                  <a:latin typeface="Berlin Sans FB" panose="020E0602020502020306" pitchFamily="34" charset="77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165BC6A4-BCEB-0747-97E5-909391460BD0}"/>
                  </a:ext>
                </a:extLst>
              </p:cNvPr>
              <p:cNvSpPr txBox="1"/>
              <p:nvPr/>
            </p:nvSpPr>
            <p:spPr>
              <a:xfrm>
                <a:off x="6891074" y="4494650"/>
                <a:ext cx="1153349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8</a:t>
                </a:r>
                <a:r>
                  <a:rPr lang="zh-CN" altLang="en-US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Gold</a:t>
                </a:r>
                <a:r>
                  <a:rPr lang="en-US" altLang="zh-CN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,</a:t>
                </a:r>
                <a:r>
                  <a:rPr lang="zh-CN" altLang="en-US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12</a:t>
                </a:r>
                <a:r>
                  <a:rPr lang="zh-CN" altLang="en-US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Medal</a:t>
                </a:r>
                <a:endParaRPr 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endParaRP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FCCE9F22-78A0-C041-9F68-9FFE2E604D5A}"/>
                  </a:ext>
                </a:extLst>
              </p:cNvPr>
              <p:cNvSpPr txBox="1"/>
              <p:nvPr/>
            </p:nvSpPr>
            <p:spPr>
              <a:xfrm>
                <a:off x="6887984" y="4602738"/>
                <a:ext cx="1547623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Country: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Norway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  </a:t>
                </a:r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Born: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Jun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1967</a:t>
                </a:r>
              </a:p>
              <a:p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Discipline: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Cross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Country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Skiing</a:t>
                </a:r>
              </a:p>
              <a:p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Olympic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Year: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1992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-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1998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endParaRPr 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endParaRPr>
              </a:p>
            </p:txBody>
          </p:sp>
        </p:grp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DCC1A81-3DA4-654C-822B-997A8F346176}"/>
                </a:ext>
              </a:extLst>
            </p:cNvPr>
            <p:cNvCxnSpPr>
              <a:cxnSpLocks/>
            </p:cNvCxnSpPr>
            <p:nvPr/>
          </p:nvCxnSpPr>
          <p:spPr>
            <a:xfrm>
              <a:off x="6456771" y="5232479"/>
              <a:ext cx="1440004" cy="0"/>
            </a:xfrm>
            <a:prstGeom prst="line">
              <a:avLst/>
            </a:prstGeom>
            <a:ln w="9525">
              <a:solidFill>
                <a:srgbClr val="EA9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097B3A6-72BD-A749-9BF7-465AC70E33D7}"/>
              </a:ext>
            </a:extLst>
          </p:cNvPr>
          <p:cNvGrpSpPr/>
          <p:nvPr/>
        </p:nvGrpSpPr>
        <p:grpSpPr>
          <a:xfrm>
            <a:off x="6527376" y="3254267"/>
            <a:ext cx="1610652" cy="800292"/>
            <a:chOff x="6824955" y="4325666"/>
            <a:chExt cx="1610652" cy="800292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0AD86A7-208A-C14A-A5D0-FA49A4ABC24F}"/>
                </a:ext>
              </a:extLst>
            </p:cNvPr>
            <p:cNvSpPr txBox="1"/>
            <p:nvPr/>
          </p:nvSpPr>
          <p:spPr>
            <a:xfrm>
              <a:off x="6824955" y="4325666"/>
              <a:ext cx="15476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00" dirty="0">
                  <a:latin typeface="Berlin Sans FB" panose="020E0602020502020306" pitchFamily="34" charset="77"/>
                </a:rPr>
                <a:t>Bjoerndalen,</a:t>
              </a:r>
              <a:r>
                <a:rPr lang="zh-CN" altLang="en-US" sz="900" dirty="0">
                  <a:latin typeface="Berlin Sans FB" panose="020E0602020502020306" pitchFamily="34" charset="77"/>
                </a:rPr>
                <a:t> </a:t>
              </a:r>
              <a:r>
                <a:rPr lang="en-US" altLang="zh-CN" sz="900" dirty="0">
                  <a:latin typeface="Berlin Sans FB" panose="020E0602020502020306" pitchFamily="34" charset="77"/>
                </a:rPr>
                <a:t>Ole</a:t>
              </a:r>
              <a:r>
                <a:rPr lang="zh-CN" altLang="en-US" sz="900" dirty="0">
                  <a:latin typeface="Berlin Sans FB" panose="020E0602020502020306" pitchFamily="34" charset="77"/>
                </a:rPr>
                <a:t> </a:t>
              </a:r>
              <a:r>
                <a:rPr lang="en-US" altLang="zh-CN" sz="900" dirty="0">
                  <a:latin typeface="Berlin Sans FB" panose="020E0602020502020306" pitchFamily="34" charset="77"/>
                </a:rPr>
                <a:t>Einar</a:t>
              </a:r>
              <a:endParaRPr lang="en-US" sz="900" dirty="0">
                <a:latin typeface="Berlin Sans FB" panose="020E0602020502020306" pitchFamily="34" charset="77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3D847CA-7EAB-B940-8C57-D1064E91149F}"/>
                </a:ext>
              </a:extLst>
            </p:cNvPr>
            <p:cNvSpPr txBox="1"/>
            <p:nvPr/>
          </p:nvSpPr>
          <p:spPr>
            <a:xfrm>
              <a:off x="6891074" y="4494650"/>
              <a:ext cx="11533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solidFill>
                    <a:srgbClr val="767BE5"/>
                  </a:solidFill>
                  <a:latin typeface="Berlin Sans FB" panose="020E0602020502020306" pitchFamily="34" charset="77"/>
                </a:rPr>
                <a:t>8</a:t>
              </a:r>
              <a:r>
                <a:rPr lang="zh-CN" altLang="en-US" sz="700" dirty="0">
                  <a:solidFill>
                    <a:srgbClr val="767BE5"/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Gold</a:t>
              </a:r>
              <a:r>
                <a:rPr lang="en-US" altLang="zh-CN" sz="700" dirty="0">
                  <a:solidFill>
                    <a:srgbClr val="767BE5"/>
                  </a:solidFill>
                  <a:latin typeface="Berlin Sans FB" panose="020E0602020502020306" pitchFamily="34" charset="77"/>
                </a:rPr>
                <a:t>,</a:t>
              </a:r>
              <a:r>
                <a:rPr lang="zh-CN" altLang="en-US" sz="700" dirty="0">
                  <a:solidFill>
                    <a:srgbClr val="767BE5"/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rgbClr val="767BE5"/>
                  </a:solidFill>
                  <a:latin typeface="Berlin Sans FB" panose="020E0602020502020306" pitchFamily="34" charset="77"/>
                </a:rPr>
                <a:t>13</a:t>
              </a:r>
              <a:r>
                <a:rPr lang="zh-CN" altLang="en-US" sz="700" dirty="0">
                  <a:solidFill>
                    <a:srgbClr val="767BE5"/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Medal</a:t>
              </a:r>
              <a:endParaRPr lang="en-US" sz="700" dirty="0">
                <a:solidFill>
                  <a:schemeClr val="bg2">
                    <a:lumMod val="25000"/>
                  </a:schemeClr>
                </a:solidFill>
                <a:latin typeface="Berlin Sans FB" panose="020E0602020502020306" pitchFamily="34" charset="77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030BDD0A-209B-CF43-9235-32B7471E7463}"/>
                </a:ext>
              </a:extLst>
            </p:cNvPr>
            <p:cNvSpPr txBox="1"/>
            <p:nvPr/>
          </p:nvSpPr>
          <p:spPr>
            <a:xfrm>
              <a:off x="6887984" y="4602738"/>
              <a:ext cx="154762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solidFill>
                    <a:schemeClr val="bg2">
                      <a:lumMod val="75000"/>
                    </a:schemeClr>
                  </a:solidFill>
                  <a:latin typeface="Berlin Sans FB" panose="020E0602020502020306" pitchFamily="34" charset="77"/>
                </a:rPr>
                <a:t>Country:</a:t>
              </a:r>
              <a:r>
                <a:rPr lang="zh-CN" altLang="en-US" sz="700" dirty="0">
                  <a:solidFill>
                    <a:schemeClr val="bg2">
                      <a:lumMod val="7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Norway</a:t>
              </a:r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  </a:t>
              </a:r>
              <a:r>
                <a:rPr lang="en-US" altLang="zh-CN" sz="700" dirty="0">
                  <a:solidFill>
                    <a:schemeClr val="bg2">
                      <a:lumMod val="75000"/>
                    </a:schemeClr>
                  </a:solidFill>
                  <a:latin typeface="Berlin Sans FB" panose="020E0602020502020306" pitchFamily="34" charset="77"/>
                </a:rPr>
                <a:t>Born:</a:t>
              </a:r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27</a:t>
              </a:r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Jan</a:t>
              </a:r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1974</a:t>
              </a:r>
            </a:p>
            <a:p>
              <a:r>
                <a:rPr lang="en-US" altLang="zh-CN" sz="700" dirty="0">
                  <a:solidFill>
                    <a:schemeClr val="bg2">
                      <a:lumMod val="75000"/>
                    </a:schemeClr>
                  </a:solidFill>
                  <a:latin typeface="Berlin Sans FB" panose="020E0602020502020306" pitchFamily="34" charset="77"/>
                </a:rPr>
                <a:t>Discipline:</a:t>
              </a:r>
              <a:r>
                <a:rPr lang="zh-CN" altLang="en-US" sz="700" dirty="0">
                  <a:solidFill>
                    <a:schemeClr val="bg2">
                      <a:lumMod val="7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Cross</a:t>
              </a:r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Country</a:t>
              </a:r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Skiing</a:t>
              </a:r>
            </a:p>
            <a:p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               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Biathlon</a:t>
              </a:r>
            </a:p>
            <a:p>
              <a:r>
                <a:rPr lang="en-US" altLang="zh-CN" sz="700" dirty="0">
                  <a:solidFill>
                    <a:schemeClr val="bg2">
                      <a:lumMod val="75000"/>
                    </a:schemeClr>
                  </a:solidFill>
                  <a:latin typeface="Berlin Sans FB" panose="020E0602020502020306" pitchFamily="34" charset="77"/>
                </a:rPr>
                <a:t>Olympic</a:t>
              </a:r>
              <a:r>
                <a:rPr lang="zh-CN" altLang="en-US" sz="700" dirty="0">
                  <a:solidFill>
                    <a:schemeClr val="bg2">
                      <a:lumMod val="7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75000"/>
                    </a:schemeClr>
                  </a:solidFill>
                  <a:latin typeface="Berlin Sans FB" panose="020E0602020502020306" pitchFamily="34" charset="77"/>
                </a:rPr>
                <a:t>Year:</a:t>
              </a:r>
              <a:r>
                <a:rPr lang="zh-CN" altLang="en-US" sz="700" dirty="0">
                  <a:solidFill>
                    <a:schemeClr val="bg2">
                      <a:lumMod val="7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1994</a:t>
              </a:r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-</a:t>
              </a:r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2014</a:t>
              </a:r>
              <a:r>
                <a:rPr lang="zh-CN" alt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rPr>
                <a:t> </a:t>
              </a:r>
              <a:endParaRPr lang="en-US" sz="700" dirty="0">
                <a:solidFill>
                  <a:schemeClr val="bg2">
                    <a:lumMod val="25000"/>
                  </a:schemeClr>
                </a:solidFill>
                <a:latin typeface="Berlin Sans FB" panose="020E0602020502020306" pitchFamily="34" charset="77"/>
              </a:endParaRPr>
            </a:p>
          </p:txBody>
        </p:sp>
      </p:grpSp>
      <p:pic>
        <p:nvPicPr>
          <p:cNvPr id="76" name="Picture 75" descr="A picture containing person, outdoor, riding, person&#10;&#10;Description automatically generated">
            <a:extLst>
              <a:ext uri="{FF2B5EF4-FFF2-40B4-BE49-F238E27FC236}">
                <a16:creationId xmlns:a16="http://schemas.microsoft.com/office/drawing/2014/main" id="{2DB8E6EA-301B-B84C-AE99-81DB6F9813E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1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15173" y="4083786"/>
            <a:ext cx="639011" cy="643964"/>
          </a:xfrm>
          <a:prstGeom prst="ellipse">
            <a:avLst/>
          </a:prstGeom>
          <a:ln w="38100">
            <a:solidFill>
              <a:srgbClr val="EA9999"/>
            </a:solidFill>
          </a:ln>
        </p:spPr>
      </p:pic>
      <p:pic>
        <p:nvPicPr>
          <p:cNvPr id="83" name="Picture 82" descr="A picture containing person, outdoor, person, baseball&#10;&#10;Description automatically generated">
            <a:extLst>
              <a:ext uri="{FF2B5EF4-FFF2-40B4-BE49-F238E27FC236}">
                <a16:creationId xmlns:a16="http://schemas.microsoft.com/office/drawing/2014/main" id="{D79C595E-AEEA-F242-910B-60D30CEACB4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911428" y="3330958"/>
            <a:ext cx="654327" cy="645564"/>
          </a:xfrm>
          <a:prstGeom prst="ellipse">
            <a:avLst/>
          </a:prstGeom>
          <a:ln w="38100">
            <a:solidFill>
              <a:srgbClr val="EA9999"/>
            </a:solidFill>
          </a:ln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B35FA6A7-CD66-6A4E-9B58-AA758478FB59}"/>
              </a:ext>
            </a:extLst>
          </p:cNvPr>
          <p:cNvCxnSpPr>
            <a:cxnSpLocks/>
          </p:cNvCxnSpPr>
          <p:nvPr/>
        </p:nvCxnSpPr>
        <p:spPr>
          <a:xfrm>
            <a:off x="6535376" y="3456914"/>
            <a:ext cx="1440004" cy="0"/>
          </a:xfrm>
          <a:prstGeom prst="line">
            <a:avLst/>
          </a:prstGeom>
          <a:ln w="9525">
            <a:solidFill>
              <a:srgbClr val="EA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AB68F10-3655-624F-A271-C970971A5706}"/>
              </a:ext>
            </a:extLst>
          </p:cNvPr>
          <p:cNvGrpSpPr/>
          <p:nvPr/>
        </p:nvGrpSpPr>
        <p:grpSpPr>
          <a:xfrm>
            <a:off x="6360410" y="5515941"/>
            <a:ext cx="1689742" cy="697397"/>
            <a:chOff x="6387768" y="5035241"/>
            <a:chExt cx="1689742" cy="697397"/>
          </a:xfrm>
        </p:grpSpPr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E9AFAECD-EE2D-464F-9336-D8B806D75866}"/>
                </a:ext>
              </a:extLst>
            </p:cNvPr>
            <p:cNvGrpSpPr/>
            <p:nvPr/>
          </p:nvGrpSpPr>
          <p:grpSpPr>
            <a:xfrm>
              <a:off x="6387768" y="5035241"/>
              <a:ext cx="1689742" cy="697397"/>
              <a:chOff x="6725444" y="4320839"/>
              <a:chExt cx="1689742" cy="697397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AFDDB41-E27B-474D-B0C0-D9D7B9092BD8}"/>
                  </a:ext>
                </a:extLst>
              </p:cNvPr>
              <p:cNvSpPr txBox="1"/>
              <p:nvPr/>
            </p:nvSpPr>
            <p:spPr>
              <a:xfrm>
                <a:off x="6725444" y="4320839"/>
                <a:ext cx="134784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>
                    <a:latin typeface="Berlin Sans FB" panose="020E0602020502020306" pitchFamily="34" charset="77"/>
                  </a:rPr>
                  <a:t>Belmondo,</a:t>
                </a:r>
                <a:r>
                  <a:rPr lang="zh-CN" altLang="en-US" sz="900" dirty="0"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900" dirty="0">
                    <a:latin typeface="Berlin Sans FB" panose="020E0602020502020306" pitchFamily="34" charset="77"/>
                  </a:rPr>
                  <a:t>Stefania</a:t>
                </a:r>
                <a:endParaRPr lang="en-US" sz="900" dirty="0">
                  <a:latin typeface="Berlin Sans FB" panose="020E0602020502020306" pitchFamily="34" charset="77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4C81431D-C256-B34F-A7DC-2F4DF7D5F8E8}"/>
                  </a:ext>
                </a:extLst>
              </p:cNvPr>
              <p:cNvSpPr txBox="1"/>
              <p:nvPr/>
            </p:nvSpPr>
            <p:spPr>
              <a:xfrm>
                <a:off x="6876502" y="4494650"/>
                <a:ext cx="1153349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2</a:t>
                </a:r>
                <a:r>
                  <a:rPr lang="zh-CN" altLang="en-US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Gold</a:t>
                </a:r>
                <a:r>
                  <a:rPr lang="en-US" altLang="zh-CN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,</a:t>
                </a:r>
                <a:r>
                  <a:rPr lang="zh-CN" altLang="en-US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10</a:t>
                </a:r>
                <a:r>
                  <a:rPr lang="zh-CN" altLang="en-US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Medal</a:t>
                </a:r>
                <a:endParaRPr 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endParaRP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630FE114-2220-7849-A3FB-129756FEFB2A}"/>
                  </a:ext>
                </a:extLst>
              </p:cNvPr>
              <p:cNvSpPr txBox="1"/>
              <p:nvPr/>
            </p:nvSpPr>
            <p:spPr>
              <a:xfrm>
                <a:off x="6867563" y="4602738"/>
                <a:ext cx="1547623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Country: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Norway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  </a:t>
                </a:r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Born: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13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Jan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1969</a:t>
                </a:r>
              </a:p>
              <a:p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Discipline: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Cross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Country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Skiing</a:t>
                </a:r>
              </a:p>
              <a:p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Olympic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Year: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1988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-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2002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endParaRPr 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endParaRPr>
              </a:p>
            </p:txBody>
          </p:sp>
        </p:grp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A4199E5-97C0-BA44-9B7C-45BBF3CDD25A}"/>
                </a:ext>
              </a:extLst>
            </p:cNvPr>
            <p:cNvCxnSpPr>
              <a:cxnSpLocks/>
            </p:cNvCxnSpPr>
            <p:nvPr/>
          </p:nvCxnSpPr>
          <p:spPr>
            <a:xfrm>
              <a:off x="6456771" y="5232479"/>
              <a:ext cx="1440004" cy="0"/>
            </a:xfrm>
            <a:prstGeom prst="line">
              <a:avLst/>
            </a:prstGeom>
            <a:ln w="9525">
              <a:solidFill>
                <a:srgbClr val="CB9B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Picture 46" descr="Diagram&#10;&#10;Description automatically generated">
            <a:extLst>
              <a:ext uri="{FF2B5EF4-FFF2-40B4-BE49-F238E27FC236}">
                <a16:creationId xmlns:a16="http://schemas.microsoft.com/office/drawing/2014/main" id="{2D0DF3C5-C953-BD4C-AE4C-60D81EA801A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4951" y="9267773"/>
            <a:ext cx="537170" cy="532438"/>
          </a:xfrm>
          <a:prstGeom prst="rect">
            <a:avLst/>
          </a:prstGeom>
        </p:spPr>
      </p:pic>
      <p:pic>
        <p:nvPicPr>
          <p:cNvPr id="112" name="Picture 111" descr="A picture containing person, sport, person, riding&#10;&#10;Description automatically generated">
            <a:extLst>
              <a:ext uri="{FF2B5EF4-FFF2-40B4-BE49-F238E27FC236}">
                <a16:creationId xmlns:a16="http://schemas.microsoft.com/office/drawing/2014/main" id="{12F0A4B3-0AF6-B541-B959-0E7347E2E024}"/>
              </a:ext>
            </a:extLst>
          </p:cNvPr>
          <p:cNvPicPr>
            <a:picLocks noChangeAspect="1"/>
          </p:cNvPicPr>
          <p:nvPr/>
        </p:nvPicPr>
        <p:blipFill>
          <a:blip r:embed="rId16">
            <a:alphaModFix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bright="3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56188" y="4849412"/>
            <a:ext cx="617691" cy="604468"/>
          </a:xfrm>
          <a:prstGeom prst="ellipse">
            <a:avLst/>
          </a:prstGeom>
          <a:ln w="38100">
            <a:solidFill>
              <a:srgbClr val="8AB1D4"/>
            </a:solidFill>
          </a:ln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id="{B0EF65A2-3DB2-1C48-95B7-FD5375275111}"/>
              </a:ext>
            </a:extLst>
          </p:cNvPr>
          <p:cNvGrpSpPr/>
          <p:nvPr/>
        </p:nvGrpSpPr>
        <p:grpSpPr>
          <a:xfrm>
            <a:off x="6482509" y="4759048"/>
            <a:ext cx="1710163" cy="697397"/>
            <a:chOff x="6387768" y="5035241"/>
            <a:chExt cx="1710163" cy="697397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543610D8-B67B-9E42-A326-9DC9FE44F3F5}"/>
                </a:ext>
              </a:extLst>
            </p:cNvPr>
            <p:cNvGrpSpPr/>
            <p:nvPr/>
          </p:nvGrpSpPr>
          <p:grpSpPr>
            <a:xfrm>
              <a:off x="6387768" y="5035241"/>
              <a:ext cx="1710163" cy="697397"/>
              <a:chOff x="6725444" y="4320839"/>
              <a:chExt cx="1710163" cy="697397"/>
            </a:xfrm>
          </p:grpSpPr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EFB30E28-6611-A44E-ADB2-E64BF75618C6}"/>
                  </a:ext>
                </a:extLst>
              </p:cNvPr>
              <p:cNvSpPr txBox="1"/>
              <p:nvPr/>
            </p:nvSpPr>
            <p:spPr>
              <a:xfrm>
                <a:off x="6725444" y="4320839"/>
                <a:ext cx="134784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>
                    <a:latin typeface="Berlin Sans FB" panose="020E0602020502020306" pitchFamily="34" charset="77"/>
                  </a:rPr>
                  <a:t>Daehlie,</a:t>
                </a:r>
                <a:r>
                  <a:rPr lang="zh-CN" altLang="en-US" sz="900" dirty="0"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900" dirty="0">
                    <a:latin typeface="Berlin Sans FB" panose="020E0602020502020306" pitchFamily="34" charset="77"/>
                  </a:rPr>
                  <a:t>Bjorn</a:t>
                </a:r>
                <a:endParaRPr lang="en-US" sz="900" dirty="0">
                  <a:latin typeface="Berlin Sans FB" panose="020E0602020502020306" pitchFamily="34" charset="77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F0D5FD48-47C4-7745-9905-0A982CB070DA}"/>
                  </a:ext>
                </a:extLst>
              </p:cNvPr>
              <p:cNvSpPr txBox="1"/>
              <p:nvPr/>
            </p:nvSpPr>
            <p:spPr>
              <a:xfrm>
                <a:off x="6891074" y="4494650"/>
                <a:ext cx="1153349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8</a:t>
                </a:r>
                <a:r>
                  <a:rPr lang="zh-CN" altLang="en-US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Gold</a:t>
                </a:r>
                <a:r>
                  <a:rPr lang="en-US" altLang="zh-CN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,</a:t>
                </a:r>
                <a:r>
                  <a:rPr lang="zh-CN" altLang="en-US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12</a:t>
                </a:r>
                <a:r>
                  <a:rPr lang="zh-CN" altLang="en-US" sz="700" dirty="0">
                    <a:solidFill>
                      <a:srgbClr val="767BE5"/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Medal</a:t>
                </a:r>
                <a:endParaRPr 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0A9455F9-F03B-9448-9815-C285E94AE322}"/>
                  </a:ext>
                </a:extLst>
              </p:cNvPr>
              <p:cNvSpPr txBox="1"/>
              <p:nvPr/>
            </p:nvSpPr>
            <p:spPr>
              <a:xfrm>
                <a:off x="6887984" y="4602738"/>
                <a:ext cx="1547623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Country: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Norway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  </a:t>
                </a:r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Born: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Jun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1967</a:t>
                </a:r>
              </a:p>
              <a:p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Discipline: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Cross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Country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Skiing</a:t>
                </a:r>
              </a:p>
              <a:p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Olympic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Year:</a:t>
                </a:r>
                <a:r>
                  <a:rPr lang="zh-CN" altLang="en-US" sz="700" dirty="0">
                    <a:solidFill>
                      <a:schemeClr val="bg2">
                        <a:lumMod val="7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1992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-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r>
                  <a:rPr lang="en-US" altLang="zh-CN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1998</a:t>
                </a:r>
                <a:r>
                  <a:rPr lang="zh-CN" altLang="en-US" sz="700" dirty="0">
                    <a:solidFill>
                      <a:schemeClr val="bg2">
                        <a:lumMod val="25000"/>
                      </a:schemeClr>
                    </a:solidFill>
                    <a:latin typeface="Berlin Sans FB" panose="020E0602020502020306" pitchFamily="34" charset="77"/>
                  </a:rPr>
                  <a:t> </a:t>
                </a:r>
                <a:endParaRPr lang="en-US" sz="700" dirty="0">
                  <a:solidFill>
                    <a:schemeClr val="bg2">
                      <a:lumMod val="25000"/>
                    </a:schemeClr>
                  </a:solidFill>
                  <a:latin typeface="Berlin Sans FB" panose="020E0602020502020306" pitchFamily="34" charset="77"/>
                </a:endParaRPr>
              </a:p>
            </p:txBody>
          </p:sp>
        </p:grp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B9CD3DB-2EE5-3547-BBE3-B7FC2E99F51C}"/>
                </a:ext>
              </a:extLst>
            </p:cNvPr>
            <p:cNvCxnSpPr>
              <a:cxnSpLocks/>
            </p:cNvCxnSpPr>
            <p:nvPr/>
          </p:nvCxnSpPr>
          <p:spPr>
            <a:xfrm>
              <a:off x="6456771" y="5232479"/>
              <a:ext cx="1440004" cy="0"/>
            </a:xfrm>
            <a:prstGeom prst="line">
              <a:avLst/>
            </a:prstGeom>
            <a:ln w="9525">
              <a:solidFill>
                <a:srgbClr val="8AB1D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5" name="Picture 124" descr="Chart, bubble chart&#10;&#10;Description automatically generated">
            <a:extLst>
              <a:ext uri="{FF2B5EF4-FFF2-40B4-BE49-F238E27FC236}">
                <a16:creationId xmlns:a16="http://schemas.microsoft.com/office/drawing/2014/main" id="{86C5C300-4172-3040-8999-8CD71DE249F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582453" y="1600627"/>
            <a:ext cx="1766720" cy="1138966"/>
          </a:xfrm>
          <a:prstGeom prst="rect">
            <a:avLst/>
          </a:prstGeom>
        </p:spPr>
      </p:pic>
      <p:pic>
        <p:nvPicPr>
          <p:cNvPr id="127" name="Picture 126" descr="Chart, bubble chart&#10;&#10;Description automatically generated">
            <a:extLst>
              <a:ext uri="{FF2B5EF4-FFF2-40B4-BE49-F238E27FC236}">
                <a16:creationId xmlns:a16="http://schemas.microsoft.com/office/drawing/2014/main" id="{25522953-BC86-9B45-8A8E-EDB9D55AFF6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250305" y="1549379"/>
            <a:ext cx="2344808" cy="1526532"/>
          </a:xfrm>
          <a:prstGeom prst="rect">
            <a:avLst/>
          </a:prstGeom>
        </p:spPr>
      </p:pic>
      <p:pic>
        <p:nvPicPr>
          <p:cNvPr id="1025" name="Picture 1024" descr="Chart, bar chart&#10;&#10;Description automatically generated">
            <a:extLst>
              <a:ext uri="{FF2B5EF4-FFF2-40B4-BE49-F238E27FC236}">
                <a16:creationId xmlns:a16="http://schemas.microsoft.com/office/drawing/2014/main" id="{67832DC3-A174-9444-B80A-E5986D3464C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6347" y="1547750"/>
            <a:ext cx="2198396" cy="2500136"/>
          </a:xfrm>
          <a:prstGeom prst="rect">
            <a:avLst/>
          </a:prstGeom>
        </p:spPr>
      </p:pic>
      <p:pic>
        <p:nvPicPr>
          <p:cNvPr id="123" name="Picture 122" descr="Chart, bubble chart&#10;&#10;Description automatically generated">
            <a:extLst>
              <a:ext uri="{FF2B5EF4-FFF2-40B4-BE49-F238E27FC236}">
                <a16:creationId xmlns:a16="http://schemas.microsoft.com/office/drawing/2014/main" id="{89F79107-5F06-E54C-B0B0-6B9FC7E7ED2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421918" y="1594547"/>
            <a:ext cx="1770753" cy="1101353"/>
          </a:xfrm>
          <a:prstGeom prst="rect">
            <a:avLst/>
          </a:prstGeom>
        </p:spPr>
      </p:pic>
      <p:cxnSp>
        <p:nvCxnSpPr>
          <p:cNvPr id="1027" name="Straight Connector 1026">
            <a:extLst>
              <a:ext uri="{FF2B5EF4-FFF2-40B4-BE49-F238E27FC236}">
                <a16:creationId xmlns:a16="http://schemas.microsoft.com/office/drawing/2014/main" id="{81F115E8-CA05-9C43-B77B-AB776CE599C7}"/>
              </a:ext>
            </a:extLst>
          </p:cNvPr>
          <p:cNvCxnSpPr/>
          <p:nvPr/>
        </p:nvCxnSpPr>
        <p:spPr>
          <a:xfrm>
            <a:off x="2614560" y="1447981"/>
            <a:ext cx="5360820" cy="0"/>
          </a:xfrm>
          <a:prstGeom prst="line">
            <a:avLst/>
          </a:prstGeom>
          <a:ln w="28575" cap="rnd">
            <a:solidFill>
              <a:srgbClr val="FFCF75"/>
            </a:solidFill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8" name="Oval 1027">
            <a:extLst>
              <a:ext uri="{FF2B5EF4-FFF2-40B4-BE49-F238E27FC236}">
                <a16:creationId xmlns:a16="http://schemas.microsoft.com/office/drawing/2014/main" id="{1FCEC8B2-9AE1-AF47-82A5-B604F1792F3E}"/>
              </a:ext>
            </a:extLst>
          </p:cNvPr>
          <p:cNvSpPr/>
          <p:nvPr/>
        </p:nvSpPr>
        <p:spPr>
          <a:xfrm>
            <a:off x="3607650" y="1386455"/>
            <a:ext cx="110003" cy="110003"/>
          </a:xfrm>
          <a:prstGeom prst="ellipse">
            <a:avLst/>
          </a:prstGeom>
          <a:solidFill>
            <a:srgbClr val="A3A6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1959978-57C4-DD44-A09E-FF3DEBC834ED}"/>
              </a:ext>
            </a:extLst>
          </p:cNvPr>
          <p:cNvSpPr/>
          <p:nvPr/>
        </p:nvSpPr>
        <p:spPr>
          <a:xfrm>
            <a:off x="5499473" y="1393913"/>
            <a:ext cx="110003" cy="110003"/>
          </a:xfrm>
          <a:prstGeom prst="ellipse">
            <a:avLst/>
          </a:prstGeom>
          <a:solidFill>
            <a:srgbClr val="A3A6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6084CDE5-614C-F54E-BD7C-AE6441704A41}"/>
              </a:ext>
            </a:extLst>
          </p:cNvPr>
          <p:cNvSpPr/>
          <p:nvPr/>
        </p:nvSpPr>
        <p:spPr>
          <a:xfrm>
            <a:off x="7115167" y="1393913"/>
            <a:ext cx="110003" cy="110003"/>
          </a:xfrm>
          <a:prstGeom prst="ellipse">
            <a:avLst/>
          </a:prstGeom>
          <a:solidFill>
            <a:srgbClr val="A3A6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4FBCE19E-8996-EC4F-A80F-92BF42BDB8B8}"/>
              </a:ext>
            </a:extLst>
          </p:cNvPr>
          <p:cNvSpPr txBox="1"/>
          <p:nvPr/>
        </p:nvSpPr>
        <p:spPr>
          <a:xfrm>
            <a:off x="3449035" y="1447981"/>
            <a:ext cx="4526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2014</a:t>
            </a:r>
            <a:endParaRPr lang="en-US" sz="1000" dirty="0">
              <a:solidFill>
                <a:schemeClr val="bg2">
                  <a:lumMod val="50000"/>
                </a:schemeClr>
              </a:solidFill>
              <a:latin typeface="Berlin Sans FB" panose="020E0602020502020306" pitchFamily="34" charset="77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3FF3002-58DF-C64D-AD6C-60AB836E48DE}"/>
              </a:ext>
            </a:extLst>
          </p:cNvPr>
          <p:cNvSpPr txBox="1"/>
          <p:nvPr/>
        </p:nvSpPr>
        <p:spPr>
          <a:xfrm>
            <a:off x="5340260" y="1464582"/>
            <a:ext cx="5203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2002</a:t>
            </a:r>
            <a:endParaRPr lang="en-US" sz="1000" dirty="0">
              <a:solidFill>
                <a:schemeClr val="bg2">
                  <a:lumMod val="50000"/>
                </a:schemeClr>
              </a:solidFill>
              <a:latin typeface="Berlin Sans FB" panose="020E0602020502020306" pitchFamily="34" charset="7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93F1371-1BC3-3947-89BF-8078B974CADA}"/>
              </a:ext>
            </a:extLst>
          </p:cNvPr>
          <p:cNvSpPr txBox="1"/>
          <p:nvPr/>
        </p:nvSpPr>
        <p:spPr>
          <a:xfrm>
            <a:off x="6971839" y="1466253"/>
            <a:ext cx="5203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1994</a:t>
            </a:r>
            <a:endParaRPr lang="en-US" sz="1000" dirty="0">
              <a:solidFill>
                <a:schemeClr val="bg2">
                  <a:lumMod val="50000"/>
                </a:schemeClr>
              </a:solidFill>
              <a:latin typeface="Berlin Sans FB" panose="020E0602020502020306" pitchFamily="34" charset="77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9A07B21-D5C5-9E4C-A5F2-A3A9350A7C40}"/>
              </a:ext>
            </a:extLst>
          </p:cNvPr>
          <p:cNvSpPr txBox="1"/>
          <p:nvPr/>
        </p:nvSpPr>
        <p:spPr>
          <a:xfrm>
            <a:off x="245668" y="1267577"/>
            <a:ext cx="2620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Bauhaus 93" pitchFamily="82" charset="77"/>
              </a:rPr>
              <a:t>Medals</a:t>
            </a:r>
            <a:r>
              <a:rPr lang="zh-CN" altLang="en-US" sz="2000" dirty="0">
                <a:solidFill>
                  <a:srgbClr val="767BE5"/>
                </a:solidFill>
                <a:latin typeface="Bauhaus 93" pitchFamily="82" charset="77"/>
              </a:rPr>
              <a:t> </a:t>
            </a:r>
            <a:r>
              <a:rPr lang="en-US" altLang="zh-CN" sz="2000" dirty="0">
                <a:solidFill>
                  <a:srgbClr val="767BE5"/>
                </a:solidFill>
                <a:latin typeface="Bauhaus 93" pitchFamily="82" charset="77"/>
              </a:rPr>
              <a:t>&amp;</a:t>
            </a:r>
            <a:r>
              <a:rPr lang="zh-CN" altLang="en-US" sz="2000" dirty="0">
                <a:solidFill>
                  <a:srgbClr val="767BE5"/>
                </a:solidFill>
                <a:latin typeface="Bauhaus 93" pitchFamily="82" charset="77"/>
              </a:rPr>
              <a:t> </a:t>
            </a:r>
            <a:r>
              <a:rPr lang="en-US" altLang="zh-CN" sz="2000" dirty="0">
                <a:latin typeface="Bauhaus 93" pitchFamily="82" charset="77"/>
              </a:rPr>
              <a:t>GDPs</a:t>
            </a:r>
            <a:endParaRPr lang="en-US" sz="2000" dirty="0">
              <a:latin typeface="Bauhaus 93" pitchFamily="82" charset="77"/>
            </a:endParaRPr>
          </a:p>
        </p:txBody>
      </p:sp>
      <p:pic>
        <p:nvPicPr>
          <p:cNvPr id="1031" name="Picture 1030" descr="Chart, radar chart&#10;&#10;Description automatically generated">
            <a:extLst>
              <a:ext uri="{FF2B5EF4-FFF2-40B4-BE49-F238E27FC236}">
                <a16:creationId xmlns:a16="http://schemas.microsoft.com/office/drawing/2014/main" id="{A0989FD5-6743-8843-9D40-FBBBED6CD8AE}"/>
              </a:ext>
            </a:extLst>
          </p:cNvPr>
          <p:cNvPicPr>
            <a:picLocks noChangeAspect="1"/>
          </p:cNvPicPr>
          <p:nvPr/>
        </p:nvPicPr>
        <p:blipFill rotWithShape="1">
          <a:blip r:embed="rId22"/>
          <a:srcRect t="6535"/>
          <a:stretch/>
        </p:blipFill>
        <p:spPr>
          <a:xfrm>
            <a:off x="3787930" y="6571872"/>
            <a:ext cx="2046980" cy="1803502"/>
          </a:xfrm>
          <a:prstGeom prst="rect">
            <a:avLst/>
          </a:prstGeom>
        </p:spPr>
      </p:pic>
      <p:pic>
        <p:nvPicPr>
          <p:cNvPr id="1035" name="Picture 1034" descr="Chart, radar chart&#10;&#10;Description automatically generated">
            <a:extLst>
              <a:ext uri="{FF2B5EF4-FFF2-40B4-BE49-F238E27FC236}">
                <a16:creationId xmlns:a16="http://schemas.microsoft.com/office/drawing/2014/main" id="{CB1D1294-E5EF-F14E-A6C8-036D24DA2B58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t="5506"/>
          <a:stretch/>
        </p:blipFill>
        <p:spPr>
          <a:xfrm>
            <a:off x="5785132" y="6314483"/>
            <a:ext cx="1270659" cy="1201812"/>
          </a:xfrm>
          <a:prstGeom prst="rect">
            <a:avLst/>
          </a:prstGeom>
        </p:spPr>
      </p:pic>
      <p:pic>
        <p:nvPicPr>
          <p:cNvPr id="1037" name="Picture 1036" descr="Chart, radar chart&#10;&#10;Description automatically generated">
            <a:extLst>
              <a:ext uri="{FF2B5EF4-FFF2-40B4-BE49-F238E27FC236}">
                <a16:creationId xmlns:a16="http://schemas.microsoft.com/office/drawing/2014/main" id="{1F63C5BC-EB39-2644-BFE6-CC217302E84E}"/>
              </a:ext>
            </a:extLst>
          </p:cNvPr>
          <p:cNvPicPr>
            <a:picLocks noChangeAspect="1"/>
          </p:cNvPicPr>
          <p:nvPr/>
        </p:nvPicPr>
        <p:blipFill rotWithShape="1">
          <a:blip r:embed="rId24"/>
          <a:srcRect t="6365"/>
          <a:stretch/>
        </p:blipFill>
        <p:spPr>
          <a:xfrm>
            <a:off x="5698462" y="7922806"/>
            <a:ext cx="1430601" cy="1312362"/>
          </a:xfrm>
          <a:prstGeom prst="rect">
            <a:avLst/>
          </a:prstGeom>
        </p:spPr>
      </p:pic>
      <p:sp>
        <p:nvSpPr>
          <p:cNvPr id="1045" name="TextBox 1044">
            <a:extLst>
              <a:ext uri="{FF2B5EF4-FFF2-40B4-BE49-F238E27FC236}">
                <a16:creationId xmlns:a16="http://schemas.microsoft.com/office/drawing/2014/main" id="{CE1E1580-9B58-3347-9BCD-05804724E3A1}"/>
              </a:ext>
            </a:extLst>
          </p:cNvPr>
          <p:cNvSpPr txBox="1"/>
          <p:nvPr/>
        </p:nvSpPr>
        <p:spPr>
          <a:xfrm>
            <a:off x="3497802" y="388156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F7C6C1-CD4E-AD4C-AF16-64C77A796A2E}"/>
              </a:ext>
            </a:extLst>
          </p:cNvPr>
          <p:cNvSpPr/>
          <p:nvPr/>
        </p:nvSpPr>
        <p:spPr>
          <a:xfrm>
            <a:off x="2250305" y="2872683"/>
            <a:ext cx="214115" cy="2032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DF4E162-B47E-4E4C-A0FD-0742C75292C0}"/>
              </a:ext>
            </a:extLst>
          </p:cNvPr>
          <p:cNvSpPr/>
          <p:nvPr/>
        </p:nvSpPr>
        <p:spPr>
          <a:xfrm>
            <a:off x="4574256" y="2562565"/>
            <a:ext cx="214115" cy="2032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5AC1177-67F8-6D4D-852B-F6ECF52015A1}"/>
              </a:ext>
            </a:extLst>
          </p:cNvPr>
          <p:cNvSpPr/>
          <p:nvPr/>
        </p:nvSpPr>
        <p:spPr>
          <a:xfrm>
            <a:off x="6401922" y="2511842"/>
            <a:ext cx="214115" cy="2032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98522-082E-774B-B020-C388BCFD2EEC}"/>
              </a:ext>
            </a:extLst>
          </p:cNvPr>
          <p:cNvSpPr txBox="1"/>
          <p:nvPr/>
        </p:nvSpPr>
        <p:spPr>
          <a:xfrm>
            <a:off x="1231847" y="3949138"/>
            <a:ext cx="147567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latin typeface="Berlin Sans FB" panose="020E0602020502020306" pitchFamily="34" charset="77"/>
              </a:rPr>
              <a:t>Medal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Score</a:t>
            </a:r>
            <a:endParaRPr lang="en-US" sz="600" dirty="0">
              <a:latin typeface="Berlin Sans FB" panose="020E0602020502020306" pitchFamily="34" charset="7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C732588-1AC1-3E43-9594-E2A047C27CD0}"/>
              </a:ext>
            </a:extLst>
          </p:cNvPr>
          <p:cNvSpPr txBox="1"/>
          <p:nvPr/>
        </p:nvSpPr>
        <p:spPr>
          <a:xfrm>
            <a:off x="3267753" y="2975606"/>
            <a:ext cx="147567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dirty="0">
                <a:latin typeface="Berlin Sans FB" panose="020E0602020502020306" pitchFamily="34" charset="77"/>
              </a:rPr>
              <a:t>GDP</a:t>
            </a:r>
            <a:r>
              <a:rPr lang="zh-CN" altLang="en-US" sz="400" dirty="0">
                <a:latin typeface="Berlin Sans FB" panose="020E0602020502020306" pitchFamily="34" charset="77"/>
              </a:rPr>
              <a:t> </a:t>
            </a:r>
            <a:r>
              <a:rPr lang="en-US" altLang="zh-CN" sz="400" dirty="0">
                <a:latin typeface="Berlin Sans FB" panose="020E0602020502020306" pitchFamily="34" charset="77"/>
              </a:rPr>
              <a:t>Per</a:t>
            </a:r>
            <a:r>
              <a:rPr lang="zh-CN" altLang="en-US" sz="400" dirty="0">
                <a:latin typeface="Berlin Sans FB" panose="020E0602020502020306" pitchFamily="34" charset="77"/>
              </a:rPr>
              <a:t> </a:t>
            </a:r>
            <a:r>
              <a:rPr lang="en-US" altLang="zh-CN" sz="400" dirty="0">
                <a:latin typeface="Berlin Sans FB" panose="020E0602020502020306" pitchFamily="34" charset="77"/>
              </a:rPr>
              <a:t>Capita</a:t>
            </a:r>
            <a:endParaRPr lang="en-US" sz="400" dirty="0">
              <a:latin typeface="Berlin Sans FB" panose="020E0602020502020306" pitchFamily="34" charset="7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A551782-92C4-854C-986D-743FCD57E1E3}"/>
              </a:ext>
            </a:extLst>
          </p:cNvPr>
          <p:cNvSpPr txBox="1"/>
          <p:nvPr/>
        </p:nvSpPr>
        <p:spPr>
          <a:xfrm rot="16200000">
            <a:off x="1993632" y="1999536"/>
            <a:ext cx="472329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dirty="0">
                <a:latin typeface="Berlin Sans FB" panose="020E0602020502020306" pitchFamily="34" charset="77"/>
              </a:rPr>
              <a:t>Medal</a:t>
            </a:r>
            <a:r>
              <a:rPr lang="zh-CN" altLang="en-US" sz="400" dirty="0">
                <a:latin typeface="Berlin Sans FB" panose="020E0602020502020306" pitchFamily="34" charset="77"/>
              </a:rPr>
              <a:t> </a:t>
            </a:r>
            <a:r>
              <a:rPr lang="en-US" altLang="zh-CN" sz="400" dirty="0">
                <a:latin typeface="Berlin Sans FB" panose="020E0602020502020306" pitchFamily="34" charset="77"/>
              </a:rPr>
              <a:t>Score</a:t>
            </a:r>
            <a:endParaRPr lang="en-US" sz="400" dirty="0">
              <a:latin typeface="Berlin Sans FB" panose="020E0602020502020306" pitchFamily="34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4EBEEBA-CEEC-A74E-99B5-510EAB425620}"/>
              </a:ext>
            </a:extLst>
          </p:cNvPr>
          <p:cNvGrpSpPr/>
          <p:nvPr/>
        </p:nvGrpSpPr>
        <p:grpSpPr>
          <a:xfrm>
            <a:off x="1671179" y="4544908"/>
            <a:ext cx="2267200" cy="1732486"/>
            <a:chOff x="1671179" y="4641886"/>
            <a:chExt cx="2267200" cy="1732486"/>
          </a:xfrm>
        </p:grpSpPr>
        <p:pic>
          <p:nvPicPr>
            <p:cNvPr id="49" name="Picture 48" descr="Chart&#10;&#10;Description automatically generated">
              <a:extLst>
                <a:ext uri="{FF2B5EF4-FFF2-40B4-BE49-F238E27FC236}">
                  <a16:creationId xmlns:a16="http://schemas.microsoft.com/office/drawing/2014/main" id="{5D83A2D4-52A3-D740-BEF0-44C56178C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635" r="51748" b="8432"/>
            <a:stretch/>
          </p:blipFill>
          <p:spPr>
            <a:xfrm rot="10800000" flipV="1">
              <a:off x="1671179" y="4641886"/>
              <a:ext cx="1813729" cy="1732486"/>
            </a:xfrm>
            <a:prstGeom prst="rect">
              <a:avLst/>
            </a:prstGeom>
          </p:spPr>
        </p:pic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763AB86-DB4D-AB48-A638-54F85714407D}"/>
                </a:ext>
              </a:extLst>
            </p:cNvPr>
            <p:cNvSpPr txBox="1"/>
            <p:nvPr/>
          </p:nvSpPr>
          <p:spPr>
            <a:xfrm>
              <a:off x="3233418" y="4731661"/>
              <a:ext cx="601438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Norway</a:t>
              </a:r>
              <a:endParaRPr lang="en-US" sz="700" dirty="0">
                <a:highlight>
                  <a:srgbClr val="F3F3F5"/>
                </a:highlight>
                <a:latin typeface="Berlin Sans FB" panose="020E0602020502020306" pitchFamily="34" charset="7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779FC16C-2085-944C-9DBA-06A67CE874AB}"/>
                </a:ext>
              </a:extLst>
            </p:cNvPr>
            <p:cNvSpPr txBox="1"/>
            <p:nvPr/>
          </p:nvSpPr>
          <p:spPr>
            <a:xfrm>
              <a:off x="3234167" y="4895503"/>
              <a:ext cx="5350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Germany</a:t>
              </a:r>
              <a:endParaRPr lang="en-US" sz="700" dirty="0">
                <a:highlight>
                  <a:srgbClr val="F3F3F5"/>
                </a:highlight>
                <a:latin typeface="Berlin Sans FB" panose="020E0602020502020306" pitchFamily="34" charset="77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BC94784-448B-7B47-BA8E-8EA42F20E280}"/>
                </a:ext>
              </a:extLst>
            </p:cNvPr>
            <p:cNvSpPr txBox="1"/>
            <p:nvPr/>
          </p:nvSpPr>
          <p:spPr>
            <a:xfrm>
              <a:off x="3231719" y="5065632"/>
              <a:ext cx="70583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Soviet</a:t>
              </a:r>
              <a:r>
                <a:rPr lang="zh-CN" altLang="en-US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Union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C4ACD24-7745-0049-BCCD-A838484C03E2}"/>
                </a:ext>
              </a:extLst>
            </p:cNvPr>
            <p:cNvSpPr txBox="1"/>
            <p:nvPr/>
          </p:nvSpPr>
          <p:spPr>
            <a:xfrm>
              <a:off x="3231719" y="5235855"/>
              <a:ext cx="70583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Sweden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ADD795A-5BC5-004E-84B5-05F30F895438}"/>
                </a:ext>
              </a:extLst>
            </p:cNvPr>
            <p:cNvSpPr txBox="1"/>
            <p:nvPr/>
          </p:nvSpPr>
          <p:spPr>
            <a:xfrm>
              <a:off x="3232548" y="5400415"/>
              <a:ext cx="70583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Finland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0661B33-7A15-6846-A5B1-FAD6B6AF1895}"/>
                </a:ext>
              </a:extLst>
            </p:cNvPr>
            <p:cNvSpPr txBox="1"/>
            <p:nvPr/>
          </p:nvSpPr>
          <p:spPr>
            <a:xfrm>
              <a:off x="3231009" y="5573561"/>
              <a:ext cx="70583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East</a:t>
              </a:r>
              <a:r>
                <a:rPr lang="zh-CN" altLang="en-US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German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0ADE6DDD-7B03-5C45-9B8E-967008B9460F}"/>
                </a:ext>
              </a:extLst>
            </p:cNvPr>
            <p:cNvSpPr txBox="1"/>
            <p:nvPr/>
          </p:nvSpPr>
          <p:spPr>
            <a:xfrm>
              <a:off x="3231075" y="5742023"/>
              <a:ext cx="70583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Italy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1B6AAFC-4203-7341-B6D6-75B6557F53BB}"/>
                </a:ext>
              </a:extLst>
            </p:cNvPr>
            <p:cNvSpPr txBox="1"/>
            <p:nvPr/>
          </p:nvSpPr>
          <p:spPr>
            <a:xfrm>
              <a:off x="3227475" y="5914178"/>
              <a:ext cx="70583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United</a:t>
              </a:r>
              <a:r>
                <a:rPr lang="zh-CN" altLang="en-US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 </a:t>
              </a:r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States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EC1EE521-48C4-7348-A3D6-5694C0636A9E}"/>
                </a:ext>
              </a:extLst>
            </p:cNvPr>
            <p:cNvSpPr txBox="1"/>
            <p:nvPr/>
          </p:nvSpPr>
          <p:spPr>
            <a:xfrm>
              <a:off x="3231559" y="6082375"/>
              <a:ext cx="70583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>
                  <a:highlight>
                    <a:srgbClr val="F3F3F5"/>
                  </a:highlight>
                  <a:latin typeface="Berlin Sans FB" panose="020E0602020502020306" pitchFamily="34" charset="77"/>
                </a:rPr>
                <a:t>Croatia</a:t>
              </a:r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3434F416-16FD-674D-98F9-FF4B5D38BE3E}"/>
              </a:ext>
            </a:extLst>
          </p:cNvPr>
          <p:cNvSpPr txBox="1"/>
          <p:nvPr/>
        </p:nvSpPr>
        <p:spPr>
          <a:xfrm>
            <a:off x="1667122" y="4434610"/>
            <a:ext cx="18218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latin typeface="Berlin Sans FB" panose="020E0602020502020306" pitchFamily="34" charset="77"/>
              </a:rPr>
              <a:t>Country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rank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with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total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Athlete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Score</a:t>
            </a:r>
            <a:endParaRPr lang="en-US" sz="800" dirty="0">
              <a:latin typeface="Berlin Sans FB" panose="020E0602020502020306" pitchFamily="34" charset="77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464963D-5724-9D41-8E5E-D370B8EB5681}"/>
              </a:ext>
            </a:extLst>
          </p:cNvPr>
          <p:cNvSpPr txBox="1"/>
          <p:nvPr/>
        </p:nvSpPr>
        <p:spPr>
          <a:xfrm>
            <a:off x="3199480" y="6116258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0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939C980-445F-4D4F-A0BC-F5131CD9C3EF}"/>
              </a:ext>
            </a:extLst>
          </p:cNvPr>
          <p:cNvSpPr txBox="1"/>
          <p:nvPr/>
        </p:nvSpPr>
        <p:spPr>
          <a:xfrm>
            <a:off x="3025279" y="6116788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5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3807B54-D57C-E44B-8164-D30F22572150}"/>
              </a:ext>
            </a:extLst>
          </p:cNvPr>
          <p:cNvSpPr txBox="1"/>
          <p:nvPr/>
        </p:nvSpPr>
        <p:spPr>
          <a:xfrm>
            <a:off x="2841759" y="6113310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10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89CB1F6-3298-2B46-9C9C-1F78C77169E6}"/>
              </a:ext>
            </a:extLst>
          </p:cNvPr>
          <p:cNvSpPr txBox="1"/>
          <p:nvPr/>
        </p:nvSpPr>
        <p:spPr>
          <a:xfrm>
            <a:off x="2662908" y="6113310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 </a:t>
            </a:r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15</a:t>
            </a:r>
            <a:r>
              <a:rPr lang="zh-CN" altLang="en-US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  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504AADD3-0011-E04E-8C05-0C19417852A4}"/>
              </a:ext>
            </a:extLst>
          </p:cNvPr>
          <p:cNvSpPr txBox="1"/>
          <p:nvPr/>
        </p:nvSpPr>
        <p:spPr>
          <a:xfrm>
            <a:off x="2484743" y="6115091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20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82CF322-FF78-0945-95F7-0A3CC40B70A9}"/>
              </a:ext>
            </a:extLst>
          </p:cNvPr>
          <p:cNvSpPr txBox="1"/>
          <p:nvPr/>
        </p:nvSpPr>
        <p:spPr>
          <a:xfrm>
            <a:off x="2316629" y="6113182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25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26A6D2E-D314-F545-A4AE-CB78D1AF35FD}"/>
              </a:ext>
            </a:extLst>
          </p:cNvPr>
          <p:cNvSpPr txBox="1"/>
          <p:nvPr/>
        </p:nvSpPr>
        <p:spPr>
          <a:xfrm>
            <a:off x="2144116" y="6109464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30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1B7C9BF-75CD-D94B-82F8-73C2B7DDE199}"/>
              </a:ext>
            </a:extLst>
          </p:cNvPr>
          <p:cNvSpPr txBox="1"/>
          <p:nvPr/>
        </p:nvSpPr>
        <p:spPr>
          <a:xfrm>
            <a:off x="1965404" y="6109465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35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B30DDBB-C25C-4D42-9425-1FAA72B55C37}"/>
              </a:ext>
            </a:extLst>
          </p:cNvPr>
          <p:cNvSpPr txBox="1"/>
          <p:nvPr/>
        </p:nvSpPr>
        <p:spPr>
          <a:xfrm>
            <a:off x="1787682" y="6112857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40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A79EB5E-929D-7E4B-8217-ACF9872DD75D}"/>
              </a:ext>
            </a:extLst>
          </p:cNvPr>
          <p:cNvSpPr txBox="1"/>
          <p:nvPr/>
        </p:nvSpPr>
        <p:spPr>
          <a:xfrm>
            <a:off x="1624774" y="6112541"/>
            <a:ext cx="31034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highlight>
                  <a:srgbClr val="F3F3F5"/>
                </a:highlight>
                <a:latin typeface="Berlin Sans FB" panose="020E0602020502020306" pitchFamily="34" charset="77"/>
              </a:rPr>
              <a:t>45</a:t>
            </a:r>
            <a:endParaRPr lang="en-US" sz="700" dirty="0">
              <a:highlight>
                <a:srgbClr val="F3F3F5"/>
              </a:highlight>
              <a:latin typeface="Berlin Sans FB" panose="020E0602020502020306" pitchFamily="34" charset="77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C6EDDDF-9A4F-2647-BE48-69A32671D003}"/>
              </a:ext>
            </a:extLst>
          </p:cNvPr>
          <p:cNvCxnSpPr/>
          <p:nvPr/>
        </p:nvCxnSpPr>
        <p:spPr>
          <a:xfrm>
            <a:off x="2126338" y="1702426"/>
            <a:ext cx="1759928" cy="0"/>
          </a:xfrm>
          <a:prstGeom prst="line">
            <a:avLst/>
          </a:prstGeom>
          <a:ln>
            <a:solidFill>
              <a:srgbClr val="EA999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BD59AF9B-1D68-5644-87CC-4810CA45B40F}"/>
              </a:ext>
            </a:extLst>
          </p:cNvPr>
          <p:cNvCxnSpPr>
            <a:cxnSpLocks/>
          </p:cNvCxnSpPr>
          <p:nvPr/>
        </p:nvCxnSpPr>
        <p:spPr>
          <a:xfrm flipV="1">
            <a:off x="3893993" y="1702426"/>
            <a:ext cx="0" cy="53847"/>
          </a:xfrm>
          <a:prstGeom prst="line">
            <a:avLst/>
          </a:prstGeom>
          <a:ln>
            <a:solidFill>
              <a:srgbClr val="EA999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07CD59BB-3452-B140-B6DA-6692F906F291}"/>
              </a:ext>
            </a:extLst>
          </p:cNvPr>
          <p:cNvCxnSpPr>
            <a:cxnSpLocks/>
          </p:cNvCxnSpPr>
          <p:nvPr/>
        </p:nvCxnSpPr>
        <p:spPr>
          <a:xfrm>
            <a:off x="1636300" y="1808722"/>
            <a:ext cx="1722192" cy="0"/>
          </a:xfrm>
          <a:prstGeom prst="line">
            <a:avLst/>
          </a:prstGeom>
          <a:ln>
            <a:solidFill>
              <a:srgbClr val="EFAED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E66B291-9BB5-B049-BCE7-88DDBE6940C7}"/>
              </a:ext>
            </a:extLst>
          </p:cNvPr>
          <p:cNvCxnSpPr>
            <a:cxnSpLocks/>
          </p:cNvCxnSpPr>
          <p:nvPr/>
        </p:nvCxnSpPr>
        <p:spPr>
          <a:xfrm flipV="1">
            <a:off x="3370018" y="1804880"/>
            <a:ext cx="0" cy="249671"/>
          </a:xfrm>
          <a:prstGeom prst="line">
            <a:avLst/>
          </a:prstGeom>
          <a:ln>
            <a:solidFill>
              <a:srgbClr val="EFAED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95B72915-AA1C-B74F-B40C-137D6CA06793}"/>
              </a:ext>
            </a:extLst>
          </p:cNvPr>
          <p:cNvCxnSpPr>
            <a:cxnSpLocks/>
          </p:cNvCxnSpPr>
          <p:nvPr/>
        </p:nvCxnSpPr>
        <p:spPr>
          <a:xfrm>
            <a:off x="1378745" y="1929715"/>
            <a:ext cx="277401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6E31A47-F8CB-7844-86BF-8F32A3762451}"/>
              </a:ext>
            </a:extLst>
          </p:cNvPr>
          <p:cNvCxnSpPr>
            <a:cxnSpLocks/>
          </p:cNvCxnSpPr>
          <p:nvPr/>
        </p:nvCxnSpPr>
        <p:spPr>
          <a:xfrm flipV="1">
            <a:off x="4152761" y="1929715"/>
            <a:ext cx="0" cy="24967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B83BFE2C-C1A0-4044-9300-5ADBC9016D7F}"/>
              </a:ext>
            </a:extLst>
          </p:cNvPr>
          <p:cNvCxnSpPr>
            <a:cxnSpLocks/>
          </p:cNvCxnSpPr>
          <p:nvPr/>
        </p:nvCxnSpPr>
        <p:spPr>
          <a:xfrm>
            <a:off x="1320198" y="2041064"/>
            <a:ext cx="2607668" cy="0"/>
          </a:xfrm>
          <a:prstGeom prst="line">
            <a:avLst/>
          </a:prstGeom>
          <a:ln>
            <a:solidFill>
              <a:srgbClr val="FFE57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ED65D93D-930E-BE48-9066-9D49A37DCD94}"/>
              </a:ext>
            </a:extLst>
          </p:cNvPr>
          <p:cNvCxnSpPr>
            <a:cxnSpLocks/>
          </p:cNvCxnSpPr>
          <p:nvPr/>
        </p:nvCxnSpPr>
        <p:spPr>
          <a:xfrm flipV="1">
            <a:off x="3927866" y="2041065"/>
            <a:ext cx="0" cy="249670"/>
          </a:xfrm>
          <a:prstGeom prst="line">
            <a:avLst/>
          </a:prstGeom>
          <a:ln>
            <a:solidFill>
              <a:srgbClr val="FFE57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CB0C936C-EC04-9740-BC52-680363668A0B}"/>
              </a:ext>
            </a:extLst>
          </p:cNvPr>
          <p:cNvCxnSpPr>
            <a:cxnSpLocks/>
          </p:cNvCxnSpPr>
          <p:nvPr/>
        </p:nvCxnSpPr>
        <p:spPr>
          <a:xfrm>
            <a:off x="1193562" y="2155314"/>
            <a:ext cx="3302689" cy="0"/>
          </a:xfrm>
          <a:prstGeom prst="line">
            <a:avLst/>
          </a:prstGeom>
          <a:ln>
            <a:solidFill>
              <a:srgbClr val="FDAF9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00CE7078-6381-4140-AF8C-205ACE8CFBC5}"/>
              </a:ext>
            </a:extLst>
          </p:cNvPr>
          <p:cNvCxnSpPr>
            <a:cxnSpLocks/>
          </p:cNvCxnSpPr>
          <p:nvPr/>
        </p:nvCxnSpPr>
        <p:spPr>
          <a:xfrm flipV="1">
            <a:off x="4496251" y="2155314"/>
            <a:ext cx="0" cy="249670"/>
          </a:xfrm>
          <a:prstGeom prst="line">
            <a:avLst/>
          </a:prstGeom>
          <a:ln>
            <a:solidFill>
              <a:srgbClr val="FDAF9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D6D1F30-521D-C447-B840-A0F5C2BB7671}"/>
              </a:ext>
            </a:extLst>
          </p:cNvPr>
          <p:cNvGrpSpPr/>
          <p:nvPr/>
        </p:nvGrpSpPr>
        <p:grpSpPr>
          <a:xfrm>
            <a:off x="1677109" y="3140493"/>
            <a:ext cx="711636" cy="553588"/>
            <a:chOff x="1689314" y="2935549"/>
            <a:chExt cx="711636" cy="55358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43533FC-01B0-B34C-85B4-DAE6D4E82172}"/>
                </a:ext>
              </a:extLst>
            </p:cNvPr>
            <p:cNvGrpSpPr/>
            <p:nvPr/>
          </p:nvGrpSpPr>
          <p:grpSpPr>
            <a:xfrm>
              <a:off x="1839996" y="3020346"/>
              <a:ext cx="346924" cy="351493"/>
              <a:chOff x="1839996" y="3020346"/>
              <a:chExt cx="346924" cy="35149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2E644E6-6007-7840-9B3C-4145732022AD}"/>
                  </a:ext>
                </a:extLst>
              </p:cNvPr>
              <p:cNvSpPr/>
              <p:nvPr/>
            </p:nvSpPr>
            <p:spPr>
              <a:xfrm>
                <a:off x="1839996" y="3024915"/>
                <a:ext cx="346924" cy="3469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767BE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767BE5"/>
                  </a:solidFill>
                </a:endParaRPr>
              </a:p>
            </p:txBody>
          </p:sp>
          <p:sp>
            <p:nvSpPr>
              <p:cNvPr id="23" name="Right Triangle 22">
                <a:extLst>
                  <a:ext uri="{FF2B5EF4-FFF2-40B4-BE49-F238E27FC236}">
                    <a16:creationId xmlns:a16="http://schemas.microsoft.com/office/drawing/2014/main" id="{08E1886A-8A5E-5244-9A68-ECDFC9AABE9D}"/>
                  </a:ext>
                </a:extLst>
              </p:cNvPr>
              <p:cNvSpPr/>
              <p:nvPr/>
            </p:nvSpPr>
            <p:spPr>
              <a:xfrm rot="16200000">
                <a:off x="1839958" y="3024873"/>
                <a:ext cx="347240" cy="338185"/>
              </a:xfrm>
              <a:prstGeom prst="rtTriangle">
                <a:avLst/>
              </a:prstGeom>
              <a:solidFill>
                <a:schemeClr val="bg2">
                  <a:lumMod val="9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19C4C142-6F5F-C144-83C4-7DC9ABFEF335}"/>
                </a:ext>
              </a:extLst>
            </p:cNvPr>
            <p:cNvSpPr txBox="1"/>
            <p:nvPr/>
          </p:nvSpPr>
          <p:spPr>
            <a:xfrm>
              <a:off x="1724163" y="3317524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0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82DDA872-D315-CC4D-A6B9-A3D1541D3EE7}"/>
                </a:ext>
              </a:extLst>
            </p:cNvPr>
            <p:cNvSpPr txBox="1"/>
            <p:nvPr/>
          </p:nvSpPr>
          <p:spPr>
            <a:xfrm>
              <a:off x="2090609" y="3319860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1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62EDC406-C894-384F-93E3-6769E031CA78}"/>
                </a:ext>
              </a:extLst>
            </p:cNvPr>
            <p:cNvSpPr txBox="1"/>
            <p:nvPr/>
          </p:nvSpPr>
          <p:spPr>
            <a:xfrm>
              <a:off x="1719284" y="2935549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1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04FD71B-9470-CC49-8C5F-0D506346B1E5}"/>
                </a:ext>
              </a:extLst>
            </p:cNvPr>
            <p:cNvSpPr txBox="1"/>
            <p:nvPr/>
          </p:nvSpPr>
          <p:spPr>
            <a:xfrm>
              <a:off x="1945898" y="3319390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.6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19FE7117-44AE-6F4E-8B00-EDA0498969D4}"/>
                </a:ext>
              </a:extLst>
            </p:cNvPr>
            <p:cNvSpPr txBox="1"/>
            <p:nvPr/>
          </p:nvSpPr>
          <p:spPr>
            <a:xfrm>
              <a:off x="1689314" y="3173489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.3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5886CB3-33DA-454E-9FA0-444A9FEEF50D}"/>
                </a:ext>
              </a:extLst>
            </p:cNvPr>
            <p:cNvSpPr/>
            <p:nvPr/>
          </p:nvSpPr>
          <p:spPr>
            <a:xfrm>
              <a:off x="2030806" y="324589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BCE97AA-27A3-0F43-87C4-4EC084B8F3AF}"/>
                </a:ext>
              </a:extLst>
            </p:cNvPr>
            <p:cNvCxnSpPr>
              <a:cxnSpLocks/>
              <a:endCxn id="25" idx="2"/>
            </p:cNvCxnSpPr>
            <p:nvPr/>
          </p:nvCxnSpPr>
          <p:spPr>
            <a:xfrm>
              <a:off x="1839996" y="3266014"/>
              <a:ext cx="190810" cy="2739"/>
            </a:xfrm>
            <a:prstGeom prst="line">
              <a:avLst/>
            </a:prstGeom>
            <a:ln>
              <a:solidFill>
                <a:srgbClr val="C00000">
                  <a:alpha val="63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B373AD2E-E9C3-D24A-901F-836951B5FF4C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>
              <a:off x="2053666" y="3245893"/>
              <a:ext cx="0" cy="129829"/>
            </a:xfrm>
            <a:prstGeom prst="line">
              <a:avLst/>
            </a:prstGeom>
            <a:ln>
              <a:solidFill>
                <a:srgbClr val="C00000">
                  <a:alpha val="63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1944FDC-8465-D540-8C5C-269F13EB5A18}"/>
              </a:ext>
            </a:extLst>
          </p:cNvPr>
          <p:cNvGrpSpPr/>
          <p:nvPr/>
        </p:nvGrpSpPr>
        <p:grpSpPr>
          <a:xfrm>
            <a:off x="927004" y="3361417"/>
            <a:ext cx="1383997" cy="481473"/>
            <a:chOff x="1306110" y="3552513"/>
            <a:chExt cx="1383997" cy="48147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A0A3BCE-7479-0C45-AD80-278A7A5F7CD0}"/>
                </a:ext>
              </a:extLst>
            </p:cNvPr>
            <p:cNvSpPr txBox="1"/>
            <p:nvPr/>
          </p:nvSpPr>
          <p:spPr>
            <a:xfrm>
              <a:off x="1308117" y="3552513"/>
              <a:ext cx="13737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" dirty="0">
                  <a:latin typeface="Bradley Hand" pitchFamily="2" charset="77"/>
                </a:rPr>
                <a:t>1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Silver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=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0.6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Gold</a:t>
              </a:r>
            </a:p>
            <a:p>
              <a:endParaRPr lang="en-US" sz="600" dirty="0">
                <a:latin typeface="Bradley Hand" pitchFamily="2" charset="77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D7AEB009-BFC0-DE46-9E03-F0E98E435E2D}"/>
                </a:ext>
              </a:extLst>
            </p:cNvPr>
            <p:cNvSpPr txBox="1"/>
            <p:nvPr/>
          </p:nvSpPr>
          <p:spPr>
            <a:xfrm>
              <a:off x="1306110" y="3649490"/>
              <a:ext cx="137377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" dirty="0">
                  <a:latin typeface="Bradley Hand" pitchFamily="2" charset="77"/>
                </a:rPr>
                <a:t>1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Bronze=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0.3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Gold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E4BCFE10-E747-294D-BEAF-FE05A0A60060}"/>
                </a:ext>
              </a:extLst>
            </p:cNvPr>
            <p:cNvSpPr txBox="1"/>
            <p:nvPr/>
          </p:nvSpPr>
          <p:spPr>
            <a:xfrm>
              <a:off x="1316331" y="3756987"/>
              <a:ext cx="13737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radley Hand" pitchFamily="2" charset="77"/>
                </a:rPr>
                <a:t>Medal</a:t>
              </a:r>
              <a:r>
                <a:rPr lang="zh-CN" altLang="en-US" sz="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radley Hand" pitchFamily="2" charset="77"/>
                </a:rPr>
                <a:t> </a:t>
              </a:r>
              <a:r>
                <a:rPr lang="en-US" altLang="zh-CN" sz="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radley Hand" pitchFamily="2" charset="77"/>
                </a:rPr>
                <a:t>Score</a:t>
              </a:r>
              <a:r>
                <a:rPr lang="zh-CN" altLang="en-US" sz="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radley Hand" pitchFamily="2" charset="77"/>
                </a:rPr>
                <a:t> </a:t>
              </a:r>
              <a:r>
                <a:rPr lang="en-US" altLang="zh-CN" sz="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radley Hand" pitchFamily="2" charset="77"/>
                </a:rPr>
                <a:t>=</a:t>
              </a:r>
              <a:r>
                <a:rPr lang="zh-CN" altLang="en-US" sz="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radley Hand" pitchFamily="2" charset="77"/>
                </a:rPr>
                <a:t> </a:t>
              </a:r>
              <a:endPara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endParaRPr>
            </a:p>
            <a:p>
              <a:r>
                <a:rPr lang="en-US" altLang="zh-CN" sz="600" dirty="0">
                  <a:latin typeface="Bradley Hand" pitchFamily="2" charset="77"/>
                </a:rPr>
                <a:t>Gold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+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0.6Silver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+</a:t>
              </a:r>
              <a:r>
                <a:rPr lang="zh-CN" altLang="en-US" sz="600" dirty="0">
                  <a:latin typeface="Bradley Hand" pitchFamily="2" charset="77"/>
                </a:rPr>
                <a:t> </a:t>
              </a:r>
              <a:r>
                <a:rPr lang="en-US" altLang="zh-CN" sz="600" dirty="0">
                  <a:latin typeface="Bradley Hand" pitchFamily="2" charset="77"/>
                </a:rPr>
                <a:t>0.3Bronze</a:t>
              </a:r>
            </a:p>
          </p:txBody>
        </p:sp>
      </p:grp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C27BAC1B-F7D2-2847-A0B5-41C9E3678765}"/>
              </a:ext>
            </a:extLst>
          </p:cNvPr>
          <p:cNvSpPr/>
          <p:nvPr/>
        </p:nvSpPr>
        <p:spPr>
          <a:xfrm>
            <a:off x="2741051" y="1643687"/>
            <a:ext cx="317748" cy="106248"/>
          </a:xfrm>
          <a:prstGeom prst="roundRect">
            <a:avLst/>
          </a:prstGeom>
          <a:solidFill>
            <a:srgbClr val="EA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" dirty="0"/>
              <a:t>NO.1</a:t>
            </a:r>
            <a:endParaRPr lang="en-US" sz="400" dirty="0"/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2BDC4BDF-2FE7-5847-B0A3-0670388E13E0}"/>
              </a:ext>
            </a:extLst>
          </p:cNvPr>
          <p:cNvSpPr/>
          <p:nvPr/>
        </p:nvSpPr>
        <p:spPr>
          <a:xfrm>
            <a:off x="2351151" y="1752027"/>
            <a:ext cx="317748" cy="106248"/>
          </a:xfrm>
          <a:prstGeom prst="roundRect">
            <a:avLst/>
          </a:prstGeom>
          <a:solidFill>
            <a:srgbClr val="EFAE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" dirty="0"/>
              <a:t>NO.2</a:t>
            </a:r>
            <a:endParaRPr lang="en-US" sz="400" dirty="0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E1597DBC-C578-4347-AB91-9423C480471C}"/>
              </a:ext>
            </a:extLst>
          </p:cNvPr>
          <p:cNvSpPr/>
          <p:nvPr/>
        </p:nvSpPr>
        <p:spPr>
          <a:xfrm>
            <a:off x="2464420" y="1872703"/>
            <a:ext cx="317748" cy="10624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" dirty="0"/>
              <a:t>NO.3</a:t>
            </a:r>
            <a:endParaRPr lang="en-US" sz="4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AB19869B-6B45-F742-B1F6-5055445BC98D}"/>
              </a:ext>
            </a:extLst>
          </p:cNvPr>
          <p:cNvSpPr txBox="1"/>
          <p:nvPr/>
        </p:nvSpPr>
        <p:spPr>
          <a:xfrm>
            <a:off x="923076" y="3109361"/>
            <a:ext cx="8424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How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is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Medal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score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calculated?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7E57F5C-5A6A-CB4B-B9D6-979DA8985395}"/>
              </a:ext>
            </a:extLst>
          </p:cNvPr>
          <p:cNvSpPr txBox="1"/>
          <p:nvPr/>
        </p:nvSpPr>
        <p:spPr>
          <a:xfrm>
            <a:off x="2285425" y="3102414"/>
            <a:ext cx="23419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00" dirty="0">
                <a:latin typeface="+mj-lt"/>
              </a:rPr>
              <a:t>        </a:t>
            </a:r>
            <a:r>
              <a:rPr lang="en-US" altLang="zh-CN" sz="700" dirty="0">
                <a:latin typeface="+mj-lt"/>
              </a:rPr>
              <a:t>In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graph,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show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relationship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between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medal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score,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GDP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per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capita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and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total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population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of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country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(with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size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of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circle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represent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population)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over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time.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90C600B-7034-9D44-9BF9-D44C1C0A7426}"/>
              </a:ext>
            </a:extLst>
          </p:cNvPr>
          <p:cNvSpPr txBox="1"/>
          <p:nvPr/>
        </p:nvSpPr>
        <p:spPr>
          <a:xfrm>
            <a:off x="2309191" y="3375515"/>
            <a:ext cx="2028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700" dirty="0">
              <a:latin typeface="+mj-lt"/>
            </a:endParaRPr>
          </a:p>
          <a:p>
            <a:r>
              <a:rPr lang="zh-CN" altLang="en-US" sz="700" dirty="0">
                <a:latin typeface="+mj-lt"/>
              </a:rPr>
              <a:t>       </a:t>
            </a:r>
            <a:r>
              <a:rPr lang="en-US" altLang="zh-CN" sz="700" dirty="0">
                <a:latin typeface="+mj-lt"/>
              </a:rPr>
              <a:t>In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terms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of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medal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score,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Canada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is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no.1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winner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in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all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three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years.</a:t>
            </a:r>
          </a:p>
          <a:p>
            <a:endParaRPr lang="en-US" sz="700" dirty="0">
              <a:latin typeface="+mj-lt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B07C9E08-2147-404B-A8AE-D8F144A16527}"/>
              </a:ext>
            </a:extLst>
          </p:cNvPr>
          <p:cNvSpPr txBox="1"/>
          <p:nvPr/>
        </p:nvSpPr>
        <p:spPr>
          <a:xfrm>
            <a:off x="2299286" y="3667924"/>
            <a:ext cx="1598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700" dirty="0">
              <a:latin typeface="+mj-lt"/>
            </a:endParaRPr>
          </a:p>
          <a:p>
            <a:r>
              <a:rPr lang="zh-CN" altLang="en-US" sz="700" dirty="0">
                <a:latin typeface="+mj-lt"/>
              </a:rPr>
              <a:t>       </a:t>
            </a:r>
            <a:r>
              <a:rPr lang="en-US" altLang="zh-CN" sz="700" dirty="0">
                <a:latin typeface="+mj-lt"/>
              </a:rPr>
              <a:t>We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can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also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see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obvious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positive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correlation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between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wealth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and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winter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Olympic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performance</a:t>
            </a:r>
            <a:endParaRPr lang="en-US" sz="700" dirty="0">
              <a:latin typeface="+mj-lt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22D197DE-584D-8946-B545-0E877ECA7F62}"/>
              </a:ext>
            </a:extLst>
          </p:cNvPr>
          <p:cNvSpPr txBox="1"/>
          <p:nvPr/>
        </p:nvSpPr>
        <p:spPr>
          <a:xfrm>
            <a:off x="4563378" y="2732970"/>
            <a:ext cx="202812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700" dirty="0">
              <a:latin typeface="+mj-lt"/>
            </a:endParaRPr>
          </a:p>
          <a:p>
            <a:r>
              <a:rPr lang="zh-CN" altLang="en-US" sz="700" dirty="0">
                <a:latin typeface="+mj-lt"/>
              </a:rPr>
              <a:t>       </a:t>
            </a:r>
            <a:r>
              <a:rPr lang="en-US" altLang="zh-CN" sz="700" dirty="0">
                <a:latin typeface="+mj-lt"/>
              </a:rPr>
              <a:t>In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2002,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Canada,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United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States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and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Norway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performed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far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better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than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other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countries.</a:t>
            </a:r>
            <a:r>
              <a:rPr lang="zh-CN" altLang="en-US" sz="700" dirty="0">
                <a:latin typeface="+mj-lt"/>
              </a:rPr>
              <a:t> </a:t>
            </a:r>
            <a:endParaRPr lang="en-US" sz="700" dirty="0">
              <a:latin typeface="+mj-lt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827D0FEE-A6FF-624E-8BEC-8E242DCB49D4}"/>
              </a:ext>
            </a:extLst>
          </p:cNvPr>
          <p:cNvSpPr txBox="1"/>
          <p:nvPr/>
        </p:nvSpPr>
        <p:spPr>
          <a:xfrm>
            <a:off x="5334020" y="2700075"/>
            <a:ext cx="147567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dirty="0">
                <a:latin typeface="Berlin Sans FB" panose="020E0602020502020306" pitchFamily="34" charset="77"/>
              </a:rPr>
              <a:t>GDP</a:t>
            </a:r>
            <a:r>
              <a:rPr lang="zh-CN" altLang="en-US" sz="400" dirty="0">
                <a:latin typeface="Berlin Sans FB" panose="020E0602020502020306" pitchFamily="34" charset="77"/>
              </a:rPr>
              <a:t> </a:t>
            </a:r>
            <a:r>
              <a:rPr lang="en-US" altLang="zh-CN" sz="400" dirty="0">
                <a:latin typeface="Berlin Sans FB" panose="020E0602020502020306" pitchFamily="34" charset="77"/>
              </a:rPr>
              <a:t>Per</a:t>
            </a:r>
            <a:r>
              <a:rPr lang="zh-CN" altLang="en-US" sz="400" dirty="0">
                <a:latin typeface="Berlin Sans FB" panose="020E0602020502020306" pitchFamily="34" charset="77"/>
              </a:rPr>
              <a:t> </a:t>
            </a:r>
            <a:r>
              <a:rPr lang="en-US" altLang="zh-CN" sz="400" dirty="0">
                <a:latin typeface="Berlin Sans FB" panose="020E0602020502020306" pitchFamily="34" charset="77"/>
              </a:rPr>
              <a:t>Capita</a:t>
            </a:r>
            <a:endParaRPr lang="en-US" sz="400" dirty="0">
              <a:latin typeface="Berlin Sans FB" panose="020E0602020502020306" pitchFamily="34" charset="77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F90F968-C46D-334B-A686-E9A483594DB0}"/>
              </a:ext>
            </a:extLst>
          </p:cNvPr>
          <p:cNvSpPr txBox="1"/>
          <p:nvPr/>
        </p:nvSpPr>
        <p:spPr>
          <a:xfrm>
            <a:off x="7064911" y="2637157"/>
            <a:ext cx="147567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dirty="0">
                <a:latin typeface="Berlin Sans FB" panose="020E0602020502020306" pitchFamily="34" charset="77"/>
              </a:rPr>
              <a:t>GDP</a:t>
            </a:r>
            <a:r>
              <a:rPr lang="zh-CN" altLang="en-US" sz="400" dirty="0">
                <a:latin typeface="Berlin Sans FB" panose="020E0602020502020306" pitchFamily="34" charset="77"/>
              </a:rPr>
              <a:t> </a:t>
            </a:r>
            <a:r>
              <a:rPr lang="en-US" altLang="zh-CN" sz="400" dirty="0">
                <a:latin typeface="Berlin Sans FB" panose="020E0602020502020306" pitchFamily="34" charset="77"/>
              </a:rPr>
              <a:t>Per</a:t>
            </a:r>
            <a:r>
              <a:rPr lang="zh-CN" altLang="en-US" sz="400" dirty="0">
                <a:latin typeface="Berlin Sans FB" panose="020E0602020502020306" pitchFamily="34" charset="77"/>
              </a:rPr>
              <a:t> </a:t>
            </a:r>
            <a:r>
              <a:rPr lang="en-US" altLang="zh-CN" sz="400" dirty="0">
                <a:latin typeface="Berlin Sans FB" panose="020E0602020502020306" pitchFamily="34" charset="77"/>
              </a:rPr>
              <a:t>Capita</a:t>
            </a:r>
            <a:endParaRPr lang="en-US" sz="400" dirty="0">
              <a:latin typeface="Berlin Sans FB" panose="020E0602020502020306" pitchFamily="34" charset="77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F76CC9C0-12E4-4747-9FF1-8E42880BA390}"/>
              </a:ext>
            </a:extLst>
          </p:cNvPr>
          <p:cNvSpPr txBox="1"/>
          <p:nvPr/>
        </p:nvSpPr>
        <p:spPr>
          <a:xfrm>
            <a:off x="6413762" y="2804951"/>
            <a:ext cx="1653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latin typeface="+mj-lt"/>
              </a:rPr>
              <a:t>Back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to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1994,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less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medals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are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wined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for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all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countries.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However,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positive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correlation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remains.</a:t>
            </a:r>
            <a:endParaRPr lang="en-US" sz="700" dirty="0">
              <a:latin typeface="+mj-lt"/>
            </a:endParaRPr>
          </a:p>
          <a:p>
            <a:r>
              <a:rPr lang="zh-CN" altLang="en-US" sz="700" dirty="0">
                <a:latin typeface="+mj-lt"/>
              </a:rPr>
              <a:t>       </a:t>
            </a:r>
            <a:endParaRPr lang="en-US" sz="700" dirty="0">
              <a:latin typeface="+mj-lt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AAB3B626-4A5D-C74F-9EEE-1A11FB175466}"/>
              </a:ext>
            </a:extLst>
          </p:cNvPr>
          <p:cNvSpPr txBox="1"/>
          <p:nvPr/>
        </p:nvSpPr>
        <p:spPr>
          <a:xfrm>
            <a:off x="224755" y="4516890"/>
            <a:ext cx="14683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latin typeface="+mj-lt"/>
              </a:rPr>
              <a:t>Countries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can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be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recognized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with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some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extraordinary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athletes.</a:t>
            </a:r>
          </a:p>
          <a:p>
            <a:endParaRPr lang="en-US" altLang="zh-CN" sz="800" dirty="0">
              <a:latin typeface="+mj-lt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599E62D6-BF5F-914F-8654-CDC0ECCC7B93}"/>
              </a:ext>
            </a:extLst>
          </p:cNvPr>
          <p:cNvSpPr txBox="1"/>
          <p:nvPr/>
        </p:nvSpPr>
        <p:spPr>
          <a:xfrm>
            <a:off x="218749" y="4948494"/>
            <a:ext cx="1468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latin typeface="+mj-lt"/>
              </a:rPr>
              <a:t>Norway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is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the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country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with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the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most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(both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in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quality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and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quantity)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decorated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athletes,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followed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by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German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and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Soviet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Union.</a:t>
            </a:r>
            <a:r>
              <a:rPr lang="zh-CN" altLang="en-US" sz="800" dirty="0">
                <a:latin typeface="+mj-lt"/>
              </a:rPr>
              <a:t> </a:t>
            </a:r>
            <a:endParaRPr lang="en-US" altLang="zh-CN" sz="800" dirty="0">
              <a:latin typeface="+mj-lt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00CEBD4-FCB1-FA46-A65E-16FA53E456A8}"/>
              </a:ext>
            </a:extLst>
          </p:cNvPr>
          <p:cNvSpPr txBox="1"/>
          <p:nvPr/>
        </p:nvSpPr>
        <p:spPr>
          <a:xfrm>
            <a:off x="222767" y="5638851"/>
            <a:ext cx="14683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latin typeface="+mj-lt"/>
              </a:rPr>
              <a:t>The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results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are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calculated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with</a:t>
            </a:r>
            <a:r>
              <a:rPr lang="zh-CN" altLang="en-US" sz="800" dirty="0">
                <a:latin typeface="+mj-lt"/>
              </a:rPr>
              <a:t>  </a:t>
            </a:r>
            <a:r>
              <a:rPr lang="en-US" altLang="zh-CN" sz="800" dirty="0">
                <a:latin typeface="+mj-lt"/>
              </a:rPr>
              <a:t>data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from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1924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–2014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and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we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only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choose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top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25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athletes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for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calculation.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CC42FE7D-BDC4-5844-8E23-648FAFC65706}"/>
              </a:ext>
            </a:extLst>
          </p:cNvPr>
          <p:cNvSpPr txBox="1"/>
          <p:nvPr/>
        </p:nvSpPr>
        <p:spPr>
          <a:xfrm>
            <a:off x="2203293" y="6200514"/>
            <a:ext cx="147567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latin typeface="Berlin Sans FB" panose="020E0602020502020306" pitchFamily="34" charset="77"/>
              </a:rPr>
              <a:t>Athlete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Score</a:t>
            </a:r>
            <a:endParaRPr lang="en-US" sz="600" dirty="0">
              <a:latin typeface="Berlin Sans FB" panose="020E0602020502020306" pitchFamily="34" charset="77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EBD71723-2CB5-9744-8A45-6D6018354B40}"/>
              </a:ext>
            </a:extLst>
          </p:cNvPr>
          <p:cNvSpPr txBox="1"/>
          <p:nvPr/>
        </p:nvSpPr>
        <p:spPr>
          <a:xfrm>
            <a:off x="2004613" y="5541723"/>
            <a:ext cx="872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How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is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Medal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score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calculated?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74A37A2-4552-484B-8F59-2C45216F3FF0}"/>
              </a:ext>
            </a:extLst>
          </p:cNvPr>
          <p:cNvSpPr txBox="1"/>
          <p:nvPr/>
        </p:nvSpPr>
        <p:spPr>
          <a:xfrm>
            <a:off x="1974730" y="5765091"/>
            <a:ext cx="11320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Athlete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Score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=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Sum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of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all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athlete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in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that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country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DBB3C17E-B5B2-9349-AF60-99162AD525CD}"/>
              </a:ext>
            </a:extLst>
          </p:cNvPr>
          <p:cNvCxnSpPr>
            <a:cxnSpLocks/>
            <a:endCxn id="83" idx="2"/>
          </p:cNvCxnSpPr>
          <p:nvPr/>
        </p:nvCxnSpPr>
        <p:spPr>
          <a:xfrm>
            <a:off x="5411370" y="3547710"/>
            <a:ext cx="500058" cy="106030"/>
          </a:xfrm>
          <a:prstGeom prst="line">
            <a:avLst/>
          </a:prstGeom>
          <a:ln>
            <a:solidFill>
              <a:srgbClr val="EA999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10A02EE8-9FD6-D74D-B187-D9E09C10F4F5}"/>
              </a:ext>
            </a:extLst>
          </p:cNvPr>
          <p:cNvCxnSpPr>
            <a:cxnSpLocks/>
          </p:cNvCxnSpPr>
          <p:nvPr/>
        </p:nvCxnSpPr>
        <p:spPr>
          <a:xfrm>
            <a:off x="5220555" y="3723898"/>
            <a:ext cx="535595" cy="409906"/>
          </a:xfrm>
          <a:prstGeom prst="line">
            <a:avLst/>
          </a:prstGeom>
          <a:ln>
            <a:solidFill>
              <a:srgbClr val="EA999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06BB926E-01F1-6247-9F42-4C43D996B971}"/>
              </a:ext>
            </a:extLst>
          </p:cNvPr>
          <p:cNvCxnSpPr>
            <a:cxnSpLocks/>
          </p:cNvCxnSpPr>
          <p:nvPr/>
        </p:nvCxnSpPr>
        <p:spPr>
          <a:xfrm>
            <a:off x="4981675" y="4872409"/>
            <a:ext cx="929753" cy="196272"/>
          </a:xfrm>
          <a:prstGeom prst="line">
            <a:avLst/>
          </a:prstGeom>
          <a:ln>
            <a:solidFill>
              <a:srgbClr val="8AB1D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EC7D573B-32DD-AA4A-A909-63F6AA94A6A8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5652966" y="5520582"/>
            <a:ext cx="317195" cy="135731"/>
          </a:xfrm>
          <a:prstGeom prst="line">
            <a:avLst/>
          </a:prstGeom>
          <a:ln>
            <a:solidFill>
              <a:srgbClr val="C99A7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>
            <a:extLst>
              <a:ext uri="{FF2B5EF4-FFF2-40B4-BE49-F238E27FC236}">
                <a16:creationId xmlns:a16="http://schemas.microsoft.com/office/drawing/2014/main" id="{96289B5F-C804-B645-9F66-0F6F70864513}"/>
              </a:ext>
            </a:extLst>
          </p:cNvPr>
          <p:cNvSpPr txBox="1"/>
          <p:nvPr/>
        </p:nvSpPr>
        <p:spPr>
          <a:xfrm rot="19766743">
            <a:off x="5184530" y="5509034"/>
            <a:ext cx="147567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latin typeface="Berlin Sans FB" panose="020E0602020502020306" pitchFamily="34" charset="77"/>
              </a:rPr>
              <a:t>Number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of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Total</a:t>
            </a:r>
            <a:endParaRPr lang="en-US" sz="600" dirty="0">
              <a:latin typeface="Berlin Sans FB" panose="020E0602020502020306" pitchFamily="34" charset="77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82384FF3-D527-3F4B-803F-96F377C860AB}"/>
              </a:ext>
            </a:extLst>
          </p:cNvPr>
          <p:cNvSpPr/>
          <p:nvPr/>
        </p:nvSpPr>
        <p:spPr>
          <a:xfrm>
            <a:off x="4280445" y="3885786"/>
            <a:ext cx="1289020" cy="602300"/>
          </a:xfrm>
          <a:prstGeom prst="roundRect">
            <a:avLst/>
          </a:prstGeom>
          <a:solidFill>
            <a:srgbClr val="767BE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45FBCEF0-53E9-DF49-8C53-90E365C0994A}"/>
              </a:ext>
            </a:extLst>
          </p:cNvPr>
          <p:cNvSpPr txBox="1"/>
          <p:nvPr/>
        </p:nvSpPr>
        <p:spPr>
          <a:xfrm rot="14292016">
            <a:off x="3052694" y="5004495"/>
            <a:ext cx="147567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latin typeface="Berlin Sans FB" panose="020E0602020502020306" pitchFamily="34" charset="77"/>
              </a:rPr>
              <a:t>Number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of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Gold</a:t>
            </a:r>
            <a:endParaRPr lang="en-US" sz="600" dirty="0">
              <a:latin typeface="Berlin Sans FB" panose="020E0602020502020306" pitchFamily="34" charset="77"/>
            </a:endParaRPr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D0529E03-2615-D447-AAAC-ED43D330B536}"/>
              </a:ext>
            </a:extLst>
          </p:cNvPr>
          <p:cNvGrpSpPr/>
          <p:nvPr/>
        </p:nvGrpSpPr>
        <p:grpSpPr>
          <a:xfrm>
            <a:off x="4613249" y="5835747"/>
            <a:ext cx="711636" cy="553588"/>
            <a:chOff x="1689314" y="2935549"/>
            <a:chExt cx="711636" cy="553588"/>
          </a:xfrm>
        </p:grpSpPr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43ED07E1-A6C0-B04C-A499-3D73581AA56E}"/>
                </a:ext>
              </a:extLst>
            </p:cNvPr>
            <p:cNvGrpSpPr/>
            <p:nvPr/>
          </p:nvGrpSpPr>
          <p:grpSpPr>
            <a:xfrm>
              <a:off x="1839996" y="3020346"/>
              <a:ext cx="346924" cy="351493"/>
              <a:chOff x="1839996" y="3020346"/>
              <a:chExt cx="346924" cy="351493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0F359FEA-70BE-5B4D-9887-6B13707ED1BE}"/>
                  </a:ext>
                </a:extLst>
              </p:cNvPr>
              <p:cNvSpPr/>
              <p:nvPr/>
            </p:nvSpPr>
            <p:spPr>
              <a:xfrm>
                <a:off x="1839996" y="3024915"/>
                <a:ext cx="346924" cy="3469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767BE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767BE5"/>
                  </a:solidFill>
                </a:endParaRPr>
              </a:p>
            </p:txBody>
          </p:sp>
          <p:sp>
            <p:nvSpPr>
              <p:cNvPr id="182" name="Right Triangle 181">
                <a:extLst>
                  <a:ext uri="{FF2B5EF4-FFF2-40B4-BE49-F238E27FC236}">
                    <a16:creationId xmlns:a16="http://schemas.microsoft.com/office/drawing/2014/main" id="{01EFC4CB-56EA-1F46-B146-1ED4654C34D5}"/>
                  </a:ext>
                </a:extLst>
              </p:cNvPr>
              <p:cNvSpPr/>
              <p:nvPr/>
            </p:nvSpPr>
            <p:spPr>
              <a:xfrm rot="16200000">
                <a:off x="1839958" y="3024873"/>
                <a:ext cx="347240" cy="338185"/>
              </a:xfrm>
              <a:prstGeom prst="rtTriangle">
                <a:avLst/>
              </a:prstGeom>
              <a:solidFill>
                <a:schemeClr val="bg2">
                  <a:lumMod val="9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04A98171-EF20-B44C-AD7F-7172749911FE}"/>
                </a:ext>
              </a:extLst>
            </p:cNvPr>
            <p:cNvSpPr txBox="1"/>
            <p:nvPr/>
          </p:nvSpPr>
          <p:spPr>
            <a:xfrm>
              <a:off x="1724163" y="3317524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0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E2352504-A8E3-ED46-A5B4-7A7D23868BF0}"/>
                </a:ext>
              </a:extLst>
            </p:cNvPr>
            <p:cNvSpPr txBox="1"/>
            <p:nvPr/>
          </p:nvSpPr>
          <p:spPr>
            <a:xfrm>
              <a:off x="2090609" y="3319860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1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C7344AB9-6692-A34C-88DB-F8E8A9B3462A}"/>
                </a:ext>
              </a:extLst>
            </p:cNvPr>
            <p:cNvSpPr txBox="1"/>
            <p:nvPr/>
          </p:nvSpPr>
          <p:spPr>
            <a:xfrm>
              <a:off x="1719284" y="2935549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1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8C2E28BA-94DA-AC44-BD72-22090D67EA4B}"/>
                </a:ext>
              </a:extLst>
            </p:cNvPr>
            <p:cNvSpPr txBox="1"/>
            <p:nvPr/>
          </p:nvSpPr>
          <p:spPr>
            <a:xfrm>
              <a:off x="1945898" y="3319390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.6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9567BD11-740B-7540-8325-C4E26ECD0215}"/>
                </a:ext>
              </a:extLst>
            </p:cNvPr>
            <p:cNvSpPr txBox="1"/>
            <p:nvPr/>
          </p:nvSpPr>
          <p:spPr>
            <a:xfrm>
              <a:off x="1689314" y="3173489"/>
              <a:ext cx="310341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00" dirty="0">
                  <a:latin typeface="Berlin Sans FB" panose="020E0602020502020306" pitchFamily="34" charset="77"/>
                </a:rPr>
                <a:t>.3</a:t>
              </a:r>
              <a:endParaRPr lang="en-US" sz="500" dirty="0">
                <a:latin typeface="Berlin Sans FB" panose="020E0602020502020306" pitchFamily="34" charset="77"/>
              </a:endParaRPr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7AB1BF12-062C-2A41-80FD-BFCBD41CC62C}"/>
                </a:ext>
              </a:extLst>
            </p:cNvPr>
            <p:cNvSpPr/>
            <p:nvPr/>
          </p:nvSpPr>
          <p:spPr>
            <a:xfrm>
              <a:off x="2030806" y="3245893"/>
              <a:ext cx="45719" cy="4571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0CD4C63D-F342-3C40-9D1B-36B29AAA52D9}"/>
                </a:ext>
              </a:extLst>
            </p:cNvPr>
            <p:cNvCxnSpPr>
              <a:cxnSpLocks/>
              <a:endCxn id="178" idx="2"/>
            </p:cNvCxnSpPr>
            <p:nvPr/>
          </p:nvCxnSpPr>
          <p:spPr>
            <a:xfrm>
              <a:off x="1839996" y="3266014"/>
              <a:ext cx="190810" cy="2739"/>
            </a:xfrm>
            <a:prstGeom prst="line">
              <a:avLst/>
            </a:prstGeom>
            <a:ln>
              <a:solidFill>
                <a:srgbClr val="C00000">
                  <a:alpha val="63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F5A480E9-04DD-864B-AC72-CBD21524380D}"/>
                </a:ext>
              </a:extLst>
            </p:cNvPr>
            <p:cNvCxnSpPr>
              <a:cxnSpLocks/>
              <a:stCxn id="178" idx="0"/>
            </p:cNvCxnSpPr>
            <p:nvPr/>
          </p:nvCxnSpPr>
          <p:spPr>
            <a:xfrm>
              <a:off x="2053666" y="3245893"/>
              <a:ext cx="0" cy="129829"/>
            </a:xfrm>
            <a:prstGeom prst="line">
              <a:avLst/>
            </a:prstGeom>
            <a:ln>
              <a:solidFill>
                <a:srgbClr val="C00000">
                  <a:alpha val="63000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6" name="TextBox 185">
            <a:extLst>
              <a:ext uri="{FF2B5EF4-FFF2-40B4-BE49-F238E27FC236}">
                <a16:creationId xmlns:a16="http://schemas.microsoft.com/office/drawing/2014/main" id="{C80371E3-14E1-C94A-9559-9B1F400CC325}"/>
              </a:ext>
            </a:extLst>
          </p:cNvPr>
          <p:cNvSpPr txBox="1"/>
          <p:nvPr/>
        </p:nvSpPr>
        <p:spPr>
          <a:xfrm>
            <a:off x="5084867" y="5956177"/>
            <a:ext cx="1130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Athlete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Score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r>
              <a:rPr lang="en-US" altLang="zh-CN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=</a:t>
            </a:r>
            <a:r>
              <a:rPr lang="zh-CN" alt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Bradley Hand" pitchFamily="2" charset="77"/>
              </a:rPr>
              <a:t> </a:t>
            </a:r>
            <a:endParaRPr lang="en-US" altLang="zh-CN" sz="600" dirty="0">
              <a:solidFill>
                <a:schemeClr val="tx1">
                  <a:lumMod val="95000"/>
                  <a:lumOff val="5000"/>
                </a:schemeClr>
              </a:solidFill>
              <a:latin typeface="Bradley Hand" pitchFamily="2" charset="77"/>
            </a:endParaRPr>
          </a:p>
          <a:p>
            <a:r>
              <a:rPr lang="en-US" altLang="zh-CN" sz="600" dirty="0">
                <a:latin typeface="Bradley Hand" pitchFamily="2" charset="77"/>
              </a:rPr>
              <a:t>Gold</a:t>
            </a:r>
            <a:r>
              <a:rPr lang="zh-CN" altLang="en-US" sz="600" dirty="0">
                <a:latin typeface="Bradley Hand" pitchFamily="2" charset="77"/>
              </a:rPr>
              <a:t> </a:t>
            </a:r>
            <a:r>
              <a:rPr lang="en-US" altLang="zh-CN" sz="600" dirty="0">
                <a:latin typeface="Bradley Hand" pitchFamily="2" charset="77"/>
              </a:rPr>
              <a:t>+</a:t>
            </a:r>
            <a:r>
              <a:rPr lang="zh-CN" altLang="en-US" sz="600" dirty="0">
                <a:latin typeface="Bradley Hand" pitchFamily="2" charset="77"/>
              </a:rPr>
              <a:t> </a:t>
            </a:r>
            <a:r>
              <a:rPr lang="en-US" altLang="zh-CN" sz="600" dirty="0">
                <a:latin typeface="Bradley Hand" pitchFamily="2" charset="77"/>
              </a:rPr>
              <a:t>0.6Silver</a:t>
            </a:r>
            <a:r>
              <a:rPr lang="zh-CN" altLang="en-US" sz="600" dirty="0">
                <a:latin typeface="Bradley Hand" pitchFamily="2" charset="77"/>
              </a:rPr>
              <a:t> </a:t>
            </a:r>
            <a:r>
              <a:rPr lang="en-US" altLang="zh-CN" sz="600" dirty="0">
                <a:latin typeface="Bradley Hand" pitchFamily="2" charset="77"/>
              </a:rPr>
              <a:t>+</a:t>
            </a:r>
            <a:r>
              <a:rPr lang="zh-CN" altLang="en-US" sz="600" dirty="0">
                <a:latin typeface="Bradley Hand" pitchFamily="2" charset="77"/>
              </a:rPr>
              <a:t> </a:t>
            </a:r>
            <a:r>
              <a:rPr lang="en-US" altLang="zh-CN" sz="600" dirty="0">
                <a:latin typeface="Bradley Hand" pitchFamily="2" charset="77"/>
              </a:rPr>
              <a:t>0.3Bronze</a:t>
            </a: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6F2BC050-C552-E147-BB00-67EE8C4A5E92}"/>
              </a:ext>
            </a:extLst>
          </p:cNvPr>
          <p:cNvSpPr/>
          <p:nvPr/>
        </p:nvSpPr>
        <p:spPr>
          <a:xfrm>
            <a:off x="4635405" y="5658693"/>
            <a:ext cx="82416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" dirty="0">
                <a:latin typeface="Bradley Hand" pitchFamily="2" charset="77"/>
              </a:rPr>
              <a:t>Circle</a:t>
            </a:r>
            <a:r>
              <a:rPr lang="zh-CN" altLang="en-US" sz="600" dirty="0">
                <a:latin typeface="Bradley Hand" pitchFamily="2" charset="77"/>
              </a:rPr>
              <a:t> </a:t>
            </a:r>
            <a:r>
              <a:rPr lang="en-US" altLang="zh-CN" sz="600" dirty="0">
                <a:latin typeface="Bradley Hand" pitchFamily="2" charset="77"/>
              </a:rPr>
              <a:t>size:</a:t>
            </a:r>
            <a:r>
              <a:rPr lang="zh-CN" altLang="en-US" sz="600" dirty="0">
                <a:latin typeface="Bradley Hand" pitchFamily="2" charset="77"/>
              </a:rPr>
              <a:t> </a:t>
            </a:r>
            <a:endParaRPr lang="en-US" altLang="zh-CN" sz="600" dirty="0">
              <a:latin typeface="Bradley Hand" pitchFamily="2" charset="77"/>
            </a:endParaRPr>
          </a:p>
          <a:p>
            <a:r>
              <a:rPr lang="en-US" altLang="zh-CN" sz="600" b="1" dirty="0">
                <a:solidFill>
                  <a:srgbClr val="767BE5"/>
                </a:solidFill>
                <a:latin typeface="Bradley Hand" pitchFamily="2" charset="77"/>
              </a:rPr>
              <a:t>Athlete</a:t>
            </a:r>
            <a:r>
              <a:rPr lang="zh-CN" altLang="en-US" sz="6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600" b="1" dirty="0">
                <a:solidFill>
                  <a:srgbClr val="767BE5"/>
                </a:solidFill>
                <a:latin typeface="Bradley Hand" pitchFamily="2" charset="77"/>
              </a:rPr>
              <a:t>Score</a:t>
            </a:r>
            <a:endParaRPr lang="en-US" sz="600" b="1" dirty="0">
              <a:solidFill>
                <a:srgbClr val="767BE5"/>
              </a:solidFill>
              <a:latin typeface="Bradley Hand" pitchFamily="2" charset="77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CF9880E-CDB3-A944-95E1-0F8DFC9CEEF8}"/>
              </a:ext>
            </a:extLst>
          </p:cNvPr>
          <p:cNvSpPr/>
          <p:nvPr/>
        </p:nvSpPr>
        <p:spPr>
          <a:xfrm>
            <a:off x="4339475" y="3886880"/>
            <a:ext cx="12713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00" dirty="0">
                <a:latin typeface="+mj-lt"/>
              </a:rPr>
              <a:t>The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two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athletes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Bjoerndalen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and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Daehlie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are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far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ahead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than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other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athletes</a:t>
            </a:r>
            <a:endParaRPr lang="en-US" sz="800" dirty="0">
              <a:latin typeface="+mj-lt"/>
            </a:endParaRPr>
          </a:p>
        </p:txBody>
      </p:sp>
      <p:sp>
        <p:nvSpPr>
          <p:cNvPr id="190" name="Rounded Rectangle 189">
            <a:extLst>
              <a:ext uri="{FF2B5EF4-FFF2-40B4-BE49-F238E27FC236}">
                <a16:creationId xmlns:a16="http://schemas.microsoft.com/office/drawing/2014/main" id="{2EC5072A-023D-704A-B3F8-F7725E813D1C}"/>
              </a:ext>
            </a:extLst>
          </p:cNvPr>
          <p:cNvSpPr/>
          <p:nvPr/>
        </p:nvSpPr>
        <p:spPr>
          <a:xfrm>
            <a:off x="2537561" y="8079325"/>
            <a:ext cx="1251727" cy="602300"/>
          </a:xfrm>
          <a:prstGeom prst="roundRect">
            <a:avLst/>
          </a:prstGeom>
          <a:solidFill>
            <a:srgbClr val="767BE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5F0C9561-3C8D-0941-9196-EFFE664DD75E}"/>
              </a:ext>
            </a:extLst>
          </p:cNvPr>
          <p:cNvSpPr/>
          <p:nvPr/>
        </p:nvSpPr>
        <p:spPr>
          <a:xfrm>
            <a:off x="2572804" y="8096098"/>
            <a:ext cx="13200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00" dirty="0">
                <a:latin typeface="+mj-lt"/>
              </a:rPr>
              <a:t>Ice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Hockey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and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Cross-Country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Skiing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are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two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most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popular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sports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with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most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medals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wined</a:t>
            </a:r>
            <a:r>
              <a:rPr lang="zh-CN" altLang="en-US" sz="800" dirty="0">
                <a:latin typeface="+mj-lt"/>
              </a:rPr>
              <a:t> </a:t>
            </a:r>
            <a:endParaRPr lang="en-US" sz="800" dirty="0">
              <a:latin typeface="+mj-lt"/>
            </a:endParaRPr>
          </a:p>
        </p:txBody>
      </p: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B211EF67-722F-314D-B2C4-9B12FA89FD0D}"/>
              </a:ext>
            </a:extLst>
          </p:cNvPr>
          <p:cNvCxnSpPr>
            <a:cxnSpLocks/>
          </p:cNvCxnSpPr>
          <p:nvPr/>
        </p:nvCxnSpPr>
        <p:spPr>
          <a:xfrm>
            <a:off x="1749622" y="8045349"/>
            <a:ext cx="787939" cy="242219"/>
          </a:xfrm>
          <a:prstGeom prst="line">
            <a:avLst/>
          </a:prstGeom>
          <a:ln>
            <a:solidFill>
              <a:srgbClr val="767BE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B30123B9-42B0-E04C-9590-3541AE3BAFFD}"/>
              </a:ext>
            </a:extLst>
          </p:cNvPr>
          <p:cNvCxnSpPr>
            <a:cxnSpLocks/>
          </p:cNvCxnSpPr>
          <p:nvPr/>
        </p:nvCxnSpPr>
        <p:spPr>
          <a:xfrm>
            <a:off x="1789784" y="7274686"/>
            <a:ext cx="747777" cy="980767"/>
          </a:xfrm>
          <a:prstGeom prst="line">
            <a:avLst/>
          </a:prstGeom>
          <a:ln>
            <a:solidFill>
              <a:srgbClr val="767BE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TextBox 195">
            <a:extLst>
              <a:ext uri="{FF2B5EF4-FFF2-40B4-BE49-F238E27FC236}">
                <a16:creationId xmlns:a16="http://schemas.microsoft.com/office/drawing/2014/main" id="{377972C8-C43C-F64B-A350-E55596879072}"/>
              </a:ext>
            </a:extLst>
          </p:cNvPr>
          <p:cNvSpPr txBox="1"/>
          <p:nvPr/>
        </p:nvSpPr>
        <p:spPr>
          <a:xfrm rot="16200000">
            <a:off x="-20369" y="8845648"/>
            <a:ext cx="14756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latin typeface="Berlin Sans FB" panose="020E0602020502020306" pitchFamily="34" charset="77"/>
              </a:rPr>
              <a:t>Number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of</a:t>
            </a:r>
            <a:r>
              <a:rPr lang="zh-CN" altLang="en-US" sz="600" dirty="0">
                <a:latin typeface="Berlin Sans FB" panose="020E0602020502020306" pitchFamily="34" charset="77"/>
              </a:rPr>
              <a:t>  </a:t>
            </a:r>
            <a:r>
              <a:rPr lang="en-US" altLang="zh-CN" sz="600" dirty="0">
                <a:latin typeface="Berlin Sans FB" panose="020E0602020502020306" pitchFamily="34" charset="77"/>
              </a:rPr>
              <a:t>Medals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endParaRPr lang="en-US" altLang="zh-CN" sz="600" dirty="0">
              <a:latin typeface="Berlin Sans FB" panose="020E0602020502020306" pitchFamily="34" charset="77"/>
            </a:endParaRPr>
          </a:p>
          <a:p>
            <a:r>
              <a:rPr lang="en-US" altLang="zh-CN" sz="600" dirty="0">
                <a:latin typeface="Berlin Sans FB" panose="020E0602020502020306" pitchFamily="34" charset="77"/>
              </a:rPr>
              <a:t>from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1924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-</a:t>
            </a:r>
            <a:r>
              <a:rPr lang="zh-CN" altLang="en-US" sz="600" dirty="0">
                <a:latin typeface="Berlin Sans FB" panose="020E0602020502020306" pitchFamily="34" charset="77"/>
              </a:rPr>
              <a:t> </a:t>
            </a:r>
            <a:r>
              <a:rPr lang="en-US" altLang="zh-CN" sz="600" dirty="0">
                <a:latin typeface="Berlin Sans FB" panose="020E0602020502020306" pitchFamily="34" charset="77"/>
              </a:rPr>
              <a:t>2014</a:t>
            </a:r>
            <a:endParaRPr lang="en-US" sz="600" dirty="0">
              <a:latin typeface="Berlin Sans FB" panose="020E0602020502020306" pitchFamily="34" charset="77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2F48E918-AA5B-D44E-9F1A-54F48B7E0772}"/>
              </a:ext>
            </a:extLst>
          </p:cNvPr>
          <p:cNvSpPr txBox="1"/>
          <p:nvPr/>
        </p:nvSpPr>
        <p:spPr>
          <a:xfrm>
            <a:off x="783387" y="8867033"/>
            <a:ext cx="70583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highlight>
                  <a:srgbClr val="F3F3F5"/>
                </a:highlight>
                <a:latin typeface="Berlin Sans FB" panose="020E0602020502020306" pitchFamily="34" charset="77"/>
              </a:rPr>
              <a:t>0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42F1ECA2-1B3E-2E4F-A3B4-5F6ADF813069}"/>
              </a:ext>
            </a:extLst>
          </p:cNvPr>
          <p:cNvSpPr txBox="1"/>
          <p:nvPr/>
        </p:nvSpPr>
        <p:spPr>
          <a:xfrm>
            <a:off x="724710" y="9115659"/>
            <a:ext cx="70583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highlight>
                  <a:srgbClr val="F3F3F5"/>
                </a:highlight>
                <a:latin typeface="Berlin Sans FB" panose="020E0602020502020306" pitchFamily="34" charset="77"/>
              </a:rPr>
              <a:t>200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875780AD-C587-6A4C-A9B4-24CC1C037ABF}"/>
              </a:ext>
            </a:extLst>
          </p:cNvPr>
          <p:cNvSpPr txBox="1"/>
          <p:nvPr/>
        </p:nvSpPr>
        <p:spPr>
          <a:xfrm>
            <a:off x="724709" y="9365564"/>
            <a:ext cx="70583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highlight>
                  <a:srgbClr val="F3F3F5"/>
                </a:highlight>
                <a:latin typeface="Berlin Sans FB" panose="020E0602020502020306" pitchFamily="34" charset="77"/>
              </a:rPr>
              <a:t>400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B2850A68-38BB-844A-802E-512A54351995}"/>
              </a:ext>
            </a:extLst>
          </p:cNvPr>
          <p:cNvSpPr txBox="1"/>
          <p:nvPr/>
        </p:nvSpPr>
        <p:spPr>
          <a:xfrm>
            <a:off x="711375" y="9615545"/>
            <a:ext cx="70583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highlight>
                  <a:srgbClr val="F3F3F5"/>
                </a:highlight>
                <a:latin typeface="Berlin Sans FB" panose="020E0602020502020306" pitchFamily="34" charset="77"/>
              </a:rPr>
              <a:t>600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1CEB54C2-5EDA-534B-8DEB-840C854E43E6}"/>
              </a:ext>
            </a:extLst>
          </p:cNvPr>
          <p:cNvSpPr txBox="1"/>
          <p:nvPr/>
        </p:nvSpPr>
        <p:spPr>
          <a:xfrm>
            <a:off x="5706369" y="7475771"/>
            <a:ext cx="2265536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Who</a:t>
            </a:r>
            <a:r>
              <a:rPr lang="zh-CN" altLang="en-US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is</a:t>
            </a:r>
            <a:r>
              <a:rPr lang="zh-CN" altLang="en-US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Good</a:t>
            </a:r>
            <a:r>
              <a:rPr lang="zh-CN" altLang="en-US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at</a:t>
            </a:r>
            <a:r>
              <a:rPr lang="zh-CN" altLang="en-US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What?</a:t>
            </a:r>
            <a:r>
              <a:rPr lang="zh-CN" altLang="en-US" sz="1050" dirty="0">
                <a:solidFill>
                  <a:srgbClr val="767BE5"/>
                </a:solidFill>
                <a:latin typeface="Berlin Sans FB" panose="020E0602020502020306" pitchFamily="34" charset="77"/>
              </a:rPr>
              <a:t> </a:t>
            </a:r>
            <a:endParaRPr lang="en-US" altLang="zh-CN" sz="1050" dirty="0">
              <a:solidFill>
                <a:srgbClr val="767BE5"/>
              </a:solidFill>
              <a:latin typeface="Berlin Sans FB" panose="020E0602020502020306" pitchFamily="34" charset="77"/>
            </a:endParaRPr>
          </a:p>
          <a:p>
            <a:r>
              <a:rPr lang="en-US" altLang="zh-CN" sz="800" dirty="0">
                <a:latin typeface="Berlin Sans FB" panose="020E0602020502020306" pitchFamily="34" charset="77"/>
              </a:rPr>
              <a:t>Countries’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skilled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sports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over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time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(1972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-</a:t>
            </a:r>
            <a:r>
              <a:rPr lang="zh-CN" altLang="en-US" sz="800" dirty="0"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latin typeface="Berlin Sans FB" panose="020E0602020502020306" pitchFamily="34" charset="77"/>
              </a:rPr>
              <a:t>2014)</a:t>
            </a:r>
            <a:endParaRPr lang="en-US" sz="800" dirty="0">
              <a:latin typeface="Berlin Sans FB" panose="020E0602020502020306" pitchFamily="34" charset="77"/>
            </a:endParaRPr>
          </a:p>
        </p:txBody>
      </p:sp>
      <p:sp>
        <p:nvSpPr>
          <p:cNvPr id="1026" name="Rectangle 1025">
            <a:extLst>
              <a:ext uri="{FF2B5EF4-FFF2-40B4-BE49-F238E27FC236}">
                <a16:creationId xmlns:a16="http://schemas.microsoft.com/office/drawing/2014/main" id="{E1315CF3-E496-AF45-9615-723EB7086276}"/>
              </a:ext>
            </a:extLst>
          </p:cNvPr>
          <p:cNvSpPr/>
          <p:nvPr/>
        </p:nvSpPr>
        <p:spPr>
          <a:xfrm>
            <a:off x="3241048" y="9273947"/>
            <a:ext cx="114774" cy="78250"/>
          </a:xfrm>
          <a:prstGeom prst="rect">
            <a:avLst/>
          </a:prstGeom>
          <a:solidFill>
            <a:srgbClr val="EFC9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F2B6A187-5150-2849-88FB-BD267FF85CBF}"/>
              </a:ext>
            </a:extLst>
          </p:cNvPr>
          <p:cNvSpPr/>
          <p:nvPr/>
        </p:nvSpPr>
        <p:spPr>
          <a:xfrm>
            <a:off x="3239738" y="9379647"/>
            <a:ext cx="114774" cy="782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BC88AA79-EB38-5A46-8C17-B3B0B01FA1A0}"/>
              </a:ext>
            </a:extLst>
          </p:cNvPr>
          <p:cNvSpPr/>
          <p:nvPr/>
        </p:nvSpPr>
        <p:spPr>
          <a:xfrm>
            <a:off x="3239738" y="9485347"/>
            <a:ext cx="114774" cy="78250"/>
          </a:xfrm>
          <a:prstGeom prst="rect">
            <a:avLst/>
          </a:prstGeom>
          <a:solidFill>
            <a:srgbClr val="AA91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9A00102E-285E-BA47-9014-459BD0F28DC3}"/>
              </a:ext>
            </a:extLst>
          </p:cNvPr>
          <p:cNvSpPr txBox="1"/>
          <p:nvPr/>
        </p:nvSpPr>
        <p:spPr>
          <a:xfrm>
            <a:off x="3297125" y="9215579"/>
            <a:ext cx="9542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latin typeface="Berlin Sans FB" panose="020E0602020502020306" pitchFamily="34" charset="77"/>
              </a:rPr>
              <a:t>Gold</a:t>
            </a:r>
            <a:endParaRPr lang="en-US" sz="600" dirty="0">
              <a:latin typeface="Berlin Sans FB" panose="020E0602020502020306" pitchFamily="34" charset="77"/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01F2A355-139F-EA44-B1E7-8171587CE61A}"/>
              </a:ext>
            </a:extLst>
          </p:cNvPr>
          <p:cNvSpPr txBox="1"/>
          <p:nvPr/>
        </p:nvSpPr>
        <p:spPr>
          <a:xfrm>
            <a:off x="3297125" y="9320006"/>
            <a:ext cx="9542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latin typeface="Berlin Sans FB" panose="020E0602020502020306" pitchFamily="34" charset="77"/>
              </a:rPr>
              <a:t>Silver</a:t>
            </a:r>
            <a:endParaRPr lang="en-US" sz="600" dirty="0">
              <a:latin typeface="Berlin Sans FB" panose="020E0602020502020306" pitchFamily="34" charset="77"/>
            </a:endParaRP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3A7F756A-2D53-8F4F-8DCF-8484B02802F5}"/>
              </a:ext>
            </a:extLst>
          </p:cNvPr>
          <p:cNvSpPr txBox="1"/>
          <p:nvPr/>
        </p:nvSpPr>
        <p:spPr>
          <a:xfrm>
            <a:off x="3297125" y="9420291"/>
            <a:ext cx="9542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latin typeface="Berlin Sans FB" panose="020E0602020502020306" pitchFamily="34" charset="77"/>
              </a:rPr>
              <a:t>Bronze</a:t>
            </a:r>
            <a:endParaRPr lang="en-US" sz="600" dirty="0">
              <a:latin typeface="Berlin Sans FB" panose="020E0602020502020306" pitchFamily="34" charset="77"/>
            </a:endParaRPr>
          </a:p>
        </p:txBody>
      </p:sp>
      <p:sp>
        <p:nvSpPr>
          <p:cNvPr id="211" name="Rounded Rectangle 210">
            <a:extLst>
              <a:ext uri="{FF2B5EF4-FFF2-40B4-BE49-F238E27FC236}">
                <a16:creationId xmlns:a16="http://schemas.microsoft.com/office/drawing/2014/main" id="{4E9359D9-9E9F-494C-9197-AEAB346C27B7}"/>
              </a:ext>
            </a:extLst>
          </p:cNvPr>
          <p:cNvSpPr/>
          <p:nvPr/>
        </p:nvSpPr>
        <p:spPr>
          <a:xfrm>
            <a:off x="2104595" y="9336260"/>
            <a:ext cx="939500" cy="385727"/>
          </a:xfrm>
          <a:prstGeom prst="roundRect">
            <a:avLst/>
          </a:prstGeom>
          <a:solidFill>
            <a:srgbClr val="767BE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B0ECCFF0-AF60-EB4B-8018-97B3034F8D8B}"/>
              </a:ext>
            </a:extLst>
          </p:cNvPr>
          <p:cNvSpPr/>
          <p:nvPr/>
        </p:nvSpPr>
        <p:spPr>
          <a:xfrm>
            <a:off x="2064085" y="9358735"/>
            <a:ext cx="10243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00" dirty="0">
                <a:latin typeface="+mj-lt"/>
              </a:rPr>
              <a:t>United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States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wins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most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medals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over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all</a:t>
            </a:r>
            <a:endParaRPr lang="en-US" sz="700" dirty="0">
              <a:latin typeface="+mj-lt"/>
            </a:endParaRP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B339B050-1CB5-224E-A5BC-C562CD25A130}"/>
              </a:ext>
            </a:extLst>
          </p:cNvPr>
          <p:cNvSpPr txBox="1"/>
          <p:nvPr/>
        </p:nvSpPr>
        <p:spPr>
          <a:xfrm>
            <a:off x="1447337" y="97831"/>
            <a:ext cx="556040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767BE5"/>
                </a:solidFill>
                <a:latin typeface="Bauhaus 93" pitchFamily="82" charset="77"/>
              </a:rPr>
              <a:t>W</a:t>
            </a:r>
            <a:r>
              <a:rPr lang="en-US" altLang="zh-CN" sz="2800" dirty="0">
                <a:latin typeface="Bauhaus 93" pitchFamily="82" charset="77"/>
              </a:rPr>
              <a:t>ho’s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the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Winner</a:t>
            </a:r>
            <a:r>
              <a:rPr lang="zh-CN" altLang="en-US" sz="2800" dirty="0">
                <a:latin typeface="Bauhaus 93" pitchFamily="82" charset="77"/>
              </a:rPr>
              <a:t> </a:t>
            </a:r>
            <a:endParaRPr lang="en-US" altLang="zh-CN" sz="2800" dirty="0">
              <a:latin typeface="Bauhaus 93" pitchFamily="82" charset="77"/>
            </a:endParaRPr>
          </a:p>
          <a:p>
            <a:r>
              <a:rPr lang="en-US" altLang="zh-CN" sz="2800" dirty="0">
                <a:latin typeface="Bauhaus 93" pitchFamily="82" charset="77"/>
              </a:rPr>
              <a:t>of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Winter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Olympics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and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dirty="0">
                <a:solidFill>
                  <a:srgbClr val="EFC96E"/>
                </a:solidFill>
                <a:latin typeface="Bauhaus 93" pitchFamily="82" charset="77"/>
              </a:rPr>
              <a:t>…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solidFill>
                  <a:srgbClr val="FFC000"/>
                </a:solidFill>
                <a:latin typeface="Bauhaus 93" pitchFamily="82" charset="77"/>
              </a:rPr>
              <a:t>W</a:t>
            </a:r>
            <a:r>
              <a:rPr lang="en-US" altLang="zh-CN" sz="2800" dirty="0">
                <a:latin typeface="Bauhaus 93" pitchFamily="82" charset="77"/>
              </a:rPr>
              <a:t>hy?</a:t>
            </a:r>
            <a:endParaRPr lang="en-US" sz="2800" dirty="0">
              <a:latin typeface="Bauhaus 93" pitchFamily="82" charset="77"/>
            </a:endParaRPr>
          </a:p>
        </p:txBody>
      </p:sp>
      <p:sp>
        <p:nvSpPr>
          <p:cNvPr id="1032" name="Oval 1031">
            <a:extLst>
              <a:ext uri="{FF2B5EF4-FFF2-40B4-BE49-F238E27FC236}">
                <a16:creationId xmlns:a16="http://schemas.microsoft.com/office/drawing/2014/main" id="{8A4AF213-AFD7-E44F-93E2-CA61E25C4360}"/>
              </a:ext>
            </a:extLst>
          </p:cNvPr>
          <p:cNvSpPr/>
          <p:nvPr/>
        </p:nvSpPr>
        <p:spPr>
          <a:xfrm>
            <a:off x="4429056" y="8638377"/>
            <a:ext cx="810985" cy="797488"/>
          </a:xfrm>
          <a:prstGeom prst="ellipse">
            <a:avLst/>
          </a:prstGeom>
          <a:noFill/>
          <a:ln w="57150">
            <a:solidFill>
              <a:srgbClr val="767BE5">
                <a:alpha val="3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ounded Rectangle 215">
            <a:extLst>
              <a:ext uri="{FF2B5EF4-FFF2-40B4-BE49-F238E27FC236}">
                <a16:creationId xmlns:a16="http://schemas.microsoft.com/office/drawing/2014/main" id="{6BC3E0CE-DF16-5F4C-8A98-18B4F5CFB651}"/>
              </a:ext>
            </a:extLst>
          </p:cNvPr>
          <p:cNvSpPr/>
          <p:nvPr/>
        </p:nvSpPr>
        <p:spPr>
          <a:xfrm>
            <a:off x="5545486" y="9188396"/>
            <a:ext cx="1320016" cy="648451"/>
          </a:xfrm>
          <a:prstGeom prst="roundRect">
            <a:avLst/>
          </a:prstGeom>
          <a:solidFill>
            <a:srgbClr val="767BE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577EB0DA-29F8-7B41-8CA9-AFA917E2A673}"/>
              </a:ext>
            </a:extLst>
          </p:cNvPr>
          <p:cNvSpPr/>
          <p:nvPr/>
        </p:nvSpPr>
        <p:spPr>
          <a:xfrm>
            <a:off x="5581006" y="9220235"/>
            <a:ext cx="13200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800" dirty="0">
                <a:latin typeface="+mj-lt"/>
              </a:rPr>
              <a:t>The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data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for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Russian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is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counted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based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on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Soviet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Union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before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1988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and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on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Russian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Empire</a:t>
            </a:r>
            <a:r>
              <a:rPr lang="zh-CN" altLang="en-US" sz="800" dirty="0">
                <a:latin typeface="+mj-lt"/>
              </a:rPr>
              <a:t> </a:t>
            </a:r>
            <a:r>
              <a:rPr lang="en-US" altLang="zh-CN" sz="800" dirty="0">
                <a:latin typeface="+mj-lt"/>
              </a:rPr>
              <a:t>afterwards</a:t>
            </a:r>
            <a:r>
              <a:rPr lang="zh-CN" altLang="en-US" sz="800" dirty="0">
                <a:latin typeface="+mj-lt"/>
              </a:rPr>
              <a:t> </a:t>
            </a:r>
            <a:endParaRPr lang="en-US" sz="800" dirty="0">
              <a:latin typeface="+mj-lt"/>
            </a:endParaRPr>
          </a:p>
        </p:txBody>
      </p: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026A031E-22FE-194C-A8F6-E93FAC26B2E6}"/>
              </a:ext>
            </a:extLst>
          </p:cNvPr>
          <p:cNvCxnSpPr>
            <a:cxnSpLocks/>
          </p:cNvCxnSpPr>
          <p:nvPr/>
        </p:nvCxnSpPr>
        <p:spPr>
          <a:xfrm>
            <a:off x="5216779" y="9211299"/>
            <a:ext cx="337695" cy="62648"/>
          </a:xfrm>
          <a:prstGeom prst="line">
            <a:avLst/>
          </a:prstGeom>
          <a:ln w="38100">
            <a:solidFill>
              <a:srgbClr val="767BE5">
                <a:alpha val="34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8E24765D-8C4B-9F42-BF73-B3FBB3402BA9}"/>
              </a:ext>
            </a:extLst>
          </p:cNvPr>
          <p:cNvGrpSpPr/>
          <p:nvPr/>
        </p:nvGrpSpPr>
        <p:grpSpPr>
          <a:xfrm>
            <a:off x="4528499" y="7227205"/>
            <a:ext cx="954208" cy="295113"/>
            <a:chOff x="4528499" y="7227205"/>
            <a:chExt cx="954208" cy="295113"/>
          </a:xfrm>
        </p:grpSpPr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E4BB3955-5267-2944-8AFC-17F4A3CF3ABB}"/>
                </a:ext>
              </a:extLst>
            </p:cNvPr>
            <p:cNvSpPr/>
            <p:nvPr/>
          </p:nvSpPr>
          <p:spPr>
            <a:xfrm>
              <a:off x="4666309" y="7227205"/>
              <a:ext cx="300108" cy="295113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81C8FB6C-06C3-DE4E-9C4C-DE8326F1C6FB}"/>
                </a:ext>
              </a:extLst>
            </p:cNvPr>
            <p:cNvSpPr txBox="1"/>
            <p:nvPr/>
          </p:nvSpPr>
          <p:spPr>
            <a:xfrm>
              <a:off x="4528499" y="7239128"/>
              <a:ext cx="95420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00" dirty="0">
                  <a:latin typeface="Berlin Sans FB" panose="020E0602020502020306" pitchFamily="34" charset="77"/>
                </a:rPr>
                <a:t>Norway</a:t>
              </a:r>
              <a:endParaRPr lang="en-US" sz="900" dirty="0">
                <a:latin typeface="Berlin Sans FB" panose="020E0602020502020306" pitchFamily="34" charset="77"/>
              </a:endParaRPr>
            </a:p>
          </p:txBody>
        </p: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1B43289E-C342-E041-87FA-BD9F2B885A07}"/>
              </a:ext>
            </a:extLst>
          </p:cNvPr>
          <p:cNvGrpSpPr/>
          <p:nvPr/>
        </p:nvGrpSpPr>
        <p:grpSpPr>
          <a:xfrm>
            <a:off x="4570044" y="8897889"/>
            <a:ext cx="954208" cy="261463"/>
            <a:chOff x="4553021" y="7247122"/>
            <a:chExt cx="954208" cy="261463"/>
          </a:xfrm>
        </p:grpSpPr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60D65D6C-B59C-5243-8986-EFC187A50C7B}"/>
                </a:ext>
              </a:extLst>
            </p:cNvPr>
            <p:cNvSpPr/>
            <p:nvPr/>
          </p:nvSpPr>
          <p:spPr>
            <a:xfrm>
              <a:off x="4685395" y="7248723"/>
              <a:ext cx="264260" cy="25986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533EB937-DD9F-3741-8CEB-1F9D04E2507A}"/>
                </a:ext>
              </a:extLst>
            </p:cNvPr>
            <p:cNvSpPr txBox="1"/>
            <p:nvPr/>
          </p:nvSpPr>
          <p:spPr>
            <a:xfrm>
              <a:off x="4553021" y="7247122"/>
              <a:ext cx="95420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00" dirty="0">
                  <a:latin typeface="Berlin Sans FB" panose="020E0602020502020306" pitchFamily="34" charset="77"/>
                </a:rPr>
                <a:t>Russian</a:t>
              </a:r>
              <a:endParaRPr lang="en-US" sz="900" dirty="0">
                <a:latin typeface="Berlin Sans FB" panose="020E0602020502020306" pitchFamily="34" charset="77"/>
              </a:endParaRPr>
            </a:p>
          </p:txBody>
        </p:sp>
      </p:grpSp>
      <p:sp>
        <p:nvSpPr>
          <p:cNvPr id="229" name="Oval 228">
            <a:extLst>
              <a:ext uri="{FF2B5EF4-FFF2-40B4-BE49-F238E27FC236}">
                <a16:creationId xmlns:a16="http://schemas.microsoft.com/office/drawing/2014/main" id="{F88CD796-E7D9-C84D-AB4E-45721EC1AA58}"/>
              </a:ext>
            </a:extLst>
          </p:cNvPr>
          <p:cNvSpPr/>
          <p:nvPr/>
        </p:nvSpPr>
        <p:spPr>
          <a:xfrm>
            <a:off x="6326379" y="6764753"/>
            <a:ext cx="182370" cy="17933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63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45E080F5-FA22-8246-9C3A-4922DBA08B27}"/>
              </a:ext>
            </a:extLst>
          </p:cNvPr>
          <p:cNvGrpSpPr/>
          <p:nvPr/>
        </p:nvGrpSpPr>
        <p:grpSpPr>
          <a:xfrm>
            <a:off x="6113896" y="8404461"/>
            <a:ext cx="954208" cy="189902"/>
            <a:chOff x="4523551" y="7245283"/>
            <a:chExt cx="954208" cy="189902"/>
          </a:xfrm>
        </p:grpSpPr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4E4311D4-8E9C-4F4F-BC45-590EA6309401}"/>
                </a:ext>
              </a:extLst>
            </p:cNvPr>
            <p:cNvSpPr/>
            <p:nvPr/>
          </p:nvSpPr>
          <p:spPr>
            <a:xfrm>
              <a:off x="4723807" y="7255850"/>
              <a:ext cx="182370" cy="17933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63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E1B7B05F-7B62-6B48-B66A-353DEF2E6AF9}"/>
                </a:ext>
              </a:extLst>
            </p:cNvPr>
            <p:cNvSpPr txBox="1"/>
            <p:nvPr/>
          </p:nvSpPr>
          <p:spPr>
            <a:xfrm>
              <a:off x="4523551" y="7245283"/>
              <a:ext cx="95420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" dirty="0">
                  <a:latin typeface="Berlin Sans FB" panose="020E0602020502020306" pitchFamily="34" charset="77"/>
                </a:rPr>
                <a:t>United</a:t>
              </a:r>
              <a:r>
                <a:rPr lang="zh-CN" altLang="en-US" sz="600" dirty="0">
                  <a:latin typeface="Berlin Sans FB" panose="020E0602020502020306" pitchFamily="34" charset="77"/>
                </a:rPr>
                <a:t> </a:t>
              </a:r>
              <a:r>
                <a:rPr lang="en-US" altLang="zh-CN" sz="600" dirty="0">
                  <a:latin typeface="Berlin Sans FB" panose="020E0602020502020306" pitchFamily="34" charset="77"/>
                </a:rPr>
                <a:t>States</a:t>
              </a:r>
              <a:endParaRPr lang="en-US" sz="600" dirty="0">
                <a:latin typeface="Berlin Sans FB" panose="020E0602020502020306" pitchFamily="34" charset="77"/>
              </a:endParaRPr>
            </a:p>
          </p:txBody>
        </p:sp>
      </p:grpSp>
      <p:sp>
        <p:nvSpPr>
          <p:cNvPr id="234" name="TextBox 233">
            <a:extLst>
              <a:ext uri="{FF2B5EF4-FFF2-40B4-BE49-F238E27FC236}">
                <a16:creationId xmlns:a16="http://schemas.microsoft.com/office/drawing/2014/main" id="{F39558B5-70EC-A04D-B073-E0A33980BCD2}"/>
              </a:ext>
            </a:extLst>
          </p:cNvPr>
          <p:cNvSpPr txBox="1"/>
          <p:nvPr/>
        </p:nvSpPr>
        <p:spPr>
          <a:xfrm>
            <a:off x="6187082" y="6749832"/>
            <a:ext cx="9542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" dirty="0">
                <a:latin typeface="Berlin Sans FB" panose="020E0602020502020306" pitchFamily="34" charset="77"/>
              </a:rPr>
              <a:t>Canada</a:t>
            </a:r>
            <a:endParaRPr lang="en-US" sz="600" dirty="0">
              <a:latin typeface="Berlin Sans FB" panose="020E0602020502020306" pitchFamily="34" charset="77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03A13CA5-6E88-F84A-8BF7-2B4D1AAFED41}"/>
              </a:ext>
            </a:extLst>
          </p:cNvPr>
          <p:cNvSpPr txBox="1"/>
          <p:nvPr/>
        </p:nvSpPr>
        <p:spPr>
          <a:xfrm>
            <a:off x="7002755" y="6638930"/>
            <a:ext cx="1155625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radius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axis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represents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time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dimension,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from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1972-2014.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angle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axis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represent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15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different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sports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in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winter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Olympics.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circle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size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encodes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total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number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of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medals</a:t>
            </a:r>
            <a:r>
              <a:rPr lang="zh-CN" altLang="en-US" sz="700" dirty="0">
                <a:latin typeface="+mj-lt"/>
              </a:rPr>
              <a:t> </a:t>
            </a:r>
            <a:endParaRPr lang="en-US" altLang="zh-CN" sz="700" dirty="0">
              <a:latin typeface="+mj-lt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D81341E3-0816-5645-8ABF-2BECDDC07F18}"/>
              </a:ext>
            </a:extLst>
          </p:cNvPr>
          <p:cNvSpPr txBox="1"/>
          <p:nvPr/>
        </p:nvSpPr>
        <p:spPr>
          <a:xfrm>
            <a:off x="7011285" y="7917475"/>
            <a:ext cx="115562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latin typeface="+mj-lt"/>
              </a:rPr>
              <a:t>We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can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see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both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these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4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countries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win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more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medals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over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year.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2CFA312C-1856-BB4D-82B1-FDC5110E0183}"/>
              </a:ext>
            </a:extLst>
          </p:cNvPr>
          <p:cNvSpPr txBox="1"/>
          <p:nvPr/>
        </p:nvSpPr>
        <p:spPr>
          <a:xfrm>
            <a:off x="7011285" y="8353029"/>
            <a:ext cx="1155625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latin typeface="+mj-lt"/>
              </a:rPr>
              <a:t>Norway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is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good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at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Biathlon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and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Cross-Country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Skiing,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while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Canada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and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United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States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are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both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skilled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at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Ice-Hockey.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Most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of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their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medals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are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wined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by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this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sport.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7CDE8925-03F4-FB48-9BD0-E7422C6187AE}"/>
              </a:ext>
            </a:extLst>
          </p:cNvPr>
          <p:cNvSpPr txBox="1"/>
          <p:nvPr/>
        </p:nvSpPr>
        <p:spPr>
          <a:xfrm>
            <a:off x="7002756" y="9215637"/>
            <a:ext cx="1155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dirty="0">
                <a:latin typeface="+mj-lt"/>
              </a:rPr>
              <a:t>Russian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is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more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balanced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in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each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sport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with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a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better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performance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on</a:t>
            </a:r>
            <a:r>
              <a:rPr lang="zh-CN" altLang="en-US" sz="700" dirty="0">
                <a:latin typeface="+mj-lt"/>
              </a:rPr>
              <a:t> </a:t>
            </a:r>
            <a:r>
              <a:rPr lang="en-US" altLang="zh-CN" sz="700" dirty="0">
                <a:latin typeface="+mj-lt"/>
              </a:rPr>
              <a:t>Ice-Hockey.</a:t>
            </a:r>
          </a:p>
        </p:txBody>
      </p:sp>
      <p:sp>
        <p:nvSpPr>
          <p:cNvPr id="239" name="Rounded Rectangle 238">
            <a:extLst>
              <a:ext uri="{FF2B5EF4-FFF2-40B4-BE49-F238E27FC236}">
                <a16:creationId xmlns:a16="http://schemas.microsoft.com/office/drawing/2014/main" id="{744E3909-4A0C-0049-8FFE-C70C06255CDC}"/>
              </a:ext>
            </a:extLst>
          </p:cNvPr>
          <p:cNvSpPr/>
          <p:nvPr/>
        </p:nvSpPr>
        <p:spPr>
          <a:xfrm rot="19786834">
            <a:off x="4953361" y="204478"/>
            <a:ext cx="2000192" cy="311478"/>
          </a:xfrm>
          <a:prstGeom prst="roundRect">
            <a:avLst/>
          </a:prstGeom>
          <a:solidFill>
            <a:srgbClr val="767BE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B3654D8F-C4C6-CA41-A29B-31863A82B475}"/>
              </a:ext>
            </a:extLst>
          </p:cNvPr>
          <p:cNvSpPr txBox="1"/>
          <p:nvPr/>
        </p:nvSpPr>
        <p:spPr>
          <a:xfrm rot="19766743">
            <a:off x="5872438" y="333416"/>
            <a:ext cx="17884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Wealthier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Country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performs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better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?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Berlin Sans FB" panose="020E0602020502020306" pitchFamily="34" charset="77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2A38AC41-D3D0-E24F-A3FB-9A58A74BA130}"/>
              </a:ext>
            </a:extLst>
          </p:cNvPr>
          <p:cNvSpPr txBox="1"/>
          <p:nvPr/>
        </p:nvSpPr>
        <p:spPr>
          <a:xfrm rot="19766743">
            <a:off x="5147374" y="184018"/>
            <a:ext cx="17884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Who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wins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more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medals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?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Berlin Sans FB" panose="020E0602020502020306" pitchFamily="34" charset="77"/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3BC8C23A-F656-9B46-AF69-F90778FB7B40}"/>
              </a:ext>
            </a:extLst>
          </p:cNvPr>
          <p:cNvSpPr txBox="1"/>
          <p:nvPr/>
        </p:nvSpPr>
        <p:spPr>
          <a:xfrm rot="19766743">
            <a:off x="6589568" y="441783"/>
            <a:ext cx="17884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Who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has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most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decorated</a:t>
            </a:r>
            <a:r>
              <a:rPr lang="zh-CN" altLang="en-US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50000"/>
                  </a:schemeClr>
                </a:solidFill>
                <a:latin typeface="Berlin Sans FB" panose="020E0602020502020306" pitchFamily="34" charset="77"/>
              </a:rPr>
              <a:t>athletes?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Berlin Sans FB" panose="020E0602020502020306" pitchFamily="34" charset="77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7D38AB34-F718-ED46-B0C5-62DC7BC5FB98}"/>
              </a:ext>
            </a:extLst>
          </p:cNvPr>
          <p:cNvSpPr txBox="1"/>
          <p:nvPr/>
        </p:nvSpPr>
        <p:spPr>
          <a:xfrm>
            <a:off x="141342" y="196499"/>
            <a:ext cx="17884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An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analysis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of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endParaRPr lang="en-US" altLang="zh-CN" sz="800" dirty="0">
              <a:solidFill>
                <a:schemeClr val="bg2">
                  <a:lumMod val="75000"/>
                </a:schemeClr>
              </a:solidFill>
              <a:latin typeface="Berlin Sans FB" panose="020E0602020502020306" pitchFamily="34" charset="77"/>
            </a:endParaRPr>
          </a:p>
          <a:p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winter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Olympics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Data</a:t>
            </a:r>
          </a:p>
          <a:p>
            <a:endParaRPr lang="en-US" altLang="zh-CN" sz="800" dirty="0">
              <a:solidFill>
                <a:schemeClr val="bg2">
                  <a:lumMod val="75000"/>
                </a:schemeClr>
              </a:solidFill>
              <a:latin typeface="Berlin Sans FB" panose="020E0602020502020306" pitchFamily="34" charset="77"/>
            </a:endParaRPr>
          </a:p>
          <a:p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Country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and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Athletes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endParaRPr lang="en-US" altLang="zh-CN" sz="800" dirty="0">
              <a:solidFill>
                <a:schemeClr val="bg2">
                  <a:lumMod val="75000"/>
                </a:schemeClr>
              </a:solidFill>
              <a:latin typeface="Berlin Sans FB" panose="020E0602020502020306" pitchFamily="34" charset="77"/>
            </a:endParaRPr>
          </a:p>
          <a:p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1972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–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2014</a:t>
            </a:r>
          </a:p>
          <a:p>
            <a:endParaRPr lang="en-US" sz="800" dirty="0">
              <a:solidFill>
                <a:schemeClr val="bg2">
                  <a:lumMod val="75000"/>
                </a:schemeClr>
              </a:solidFill>
              <a:latin typeface="Berlin Sans FB" panose="020E0602020502020306" pitchFamily="34" charset="77"/>
            </a:endParaRPr>
          </a:p>
          <a:p>
            <a:r>
              <a:rPr lang="en-US" altLang="zh-CN" sz="800" dirty="0">
                <a:solidFill>
                  <a:srgbClr val="767BE5"/>
                </a:solidFill>
                <a:latin typeface="Berlin Sans FB" panose="020E0602020502020306" pitchFamily="34" charset="77"/>
              </a:rPr>
              <a:t>Created</a:t>
            </a:r>
            <a:r>
              <a:rPr lang="zh-CN" altLang="en-US" sz="800" dirty="0">
                <a:solidFill>
                  <a:srgbClr val="767BE5"/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rgbClr val="767BE5"/>
                </a:solidFill>
                <a:latin typeface="Berlin Sans FB" panose="020E0602020502020306" pitchFamily="34" charset="77"/>
              </a:rPr>
              <a:t>by</a:t>
            </a:r>
          </a:p>
          <a:p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Rima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Yining</a:t>
            </a:r>
            <a:r>
              <a:rPr lang="zh-CN" altLang="en-US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 </a:t>
            </a:r>
            <a:r>
              <a:rPr lang="en-US" altLang="zh-CN" sz="800" dirty="0">
                <a:solidFill>
                  <a:schemeClr val="bg2">
                    <a:lumMod val="75000"/>
                  </a:schemeClr>
                </a:solidFill>
                <a:latin typeface="Berlin Sans FB" panose="020E0602020502020306" pitchFamily="34" charset="77"/>
              </a:rPr>
              <a:t>Cao</a:t>
            </a:r>
            <a:endParaRPr lang="en-US" sz="800" dirty="0">
              <a:solidFill>
                <a:schemeClr val="bg2">
                  <a:lumMod val="75000"/>
                </a:schemeClr>
              </a:solidFill>
              <a:latin typeface="Berlin Sans FB" panose="020E0602020502020306" pitchFamily="34" charset="77"/>
            </a:endParaRPr>
          </a:p>
        </p:txBody>
      </p: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49651758-AA3C-D04A-B8A2-4037C7094CFC}"/>
              </a:ext>
            </a:extLst>
          </p:cNvPr>
          <p:cNvCxnSpPr>
            <a:cxnSpLocks/>
          </p:cNvCxnSpPr>
          <p:nvPr/>
        </p:nvCxnSpPr>
        <p:spPr>
          <a:xfrm>
            <a:off x="1291170" y="291740"/>
            <a:ext cx="0" cy="866620"/>
          </a:xfrm>
          <a:prstGeom prst="line">
            <a:avLst/>
          </a:prstGeom>
          <a:ln w="12700" cap="rnd">
            <a:solidFill>
              <a:srgbClr val="767BE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TextBox 250">
            <a:extLst>
              <a:ext uri="{FF2B5EF4-FFF2-40B4-BE49-F238E27FC236}">
                <a16:creationId xmlns:a16="http://schemas.microsoft.com/office/drawing/2014/main" id="{2EB29F0F-2C6E-064F-94A8-BA6255C18896}"/>
              </a:ext>
            </a:extLst>
          </p:cNvPr>
          <p:cNvSpPr txBox="1"/>
          <p:nvPr/>
        </p:nvSpPr>
        <p:spPr>
          <a:xfrm>
            <a:off x="7020910" y="6377708"/>
            <a:ext cx="8729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How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to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read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the</a:t>
            </a:r>
            <a:r>
              <a:rPr lang="zh-CN" altLang="en-US" sz="700" b="1" dirty="0">
                <a:solidFill>
                  <a:srgbClr val="767BE5"/>
                </a:solidFill>
                <a:latin typeface="Bradley Hand" pitchFamily="2" charset="77"/>
              </a:rPr>
              <a:t> </a:t>
            </a:r>
            <a:r>
              <a:rPr lang="en-US" altLang="zh-CN" sz="700" b="1" dirty="0">
                <a:solidFill>
                  <a:srgbClr val="767BE5"/>
                </a:solidFill>
                <a:latin typeface="Bradley Hand" pitchFamily="2" charset="77"/>
              </a:rPr>
              <a:t>graph?</a:t>
            </a:r>
          </a:p>
        </p:txBody>
      </p:sp>
    </p:spTree>
    <p:extLst>
      <p:ext uri="{BB962C8B-B14F-4D97-AF65-F5344CB8AC3E}">
        <p14:creationId xmlns:p14="http://schemas.microsoft.com/office/powerpoint/2010/main" val="1778533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bubble chart&#10;&#10;Description automatically generated">
            <a:extLst>
              <a:ext uri="{FF2B5EF4-FFF2-40B4-BE49-F238E27FC236}">
                <a16:creationId xmlns:a16="http://schemas.microsoft.com/office/drawing/2014/main" id="{8F2B366E-A8D5-CF48-B94C-66C099A2BC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3000"/>
          </a:blip>
          <a:srcRect l="6956" b="8585"/>
          <a:stretch/>
        </p:blipFill>
        <p:spPr>
          <a:xfrm rot="20645740">
            <a:off x="3570905" y="2442920"/>
            <a:ext cx="3573337" cy="2285605"/>
          </a:xfrm>
          <a:prstGeom prst="rect">
            <a:avLst/>
          </a:prstGeom>
        </p:spPr>
      </p:pic>
      <p:pic>
        <p:nvPicPr>
          <p:cNvPr id="6" name="Picture 5" descr="Chart, radar chart&#10;&#10;Description automatically generated">
            <a:extLst>
              <a:ext uri="{FF2B5EF4-FFF2-40B4-BE49-F238E27FC236}">
                <a16:creationId xmlns:a16="http://schemas.microsoft.com/office/drawing/2014/main" id="{E75DD8E4-7ADC-DA4F-A02E-9520D55FBF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8000"/>
          </a:blip>
          <a:srcRect t="6535"/>
          <a:stretch/>
        </p:blipFill>
        <p:spPr>
          <a:xfrm>
            <a:off x="628647" y="1265041"/>
            <a:ext cx="4728927" cy="4166445"/>
          </a:xfrm>
          <a:prstGeom prst="rect">
            <a:avLst/>
          </a:prstGeom>
        </p:spPr>
      </p:pic>
      <p:pic>
        <p:nvPicPr>
          <p:cNvPr id="4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D3346A5B-462D-2D4C-BB1A-B87BDBE52E9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4417322" y="2752181"/>
            <a:ext cx="1141965" cy="8335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456F6E-CF93-8D4B-9867-DAEED611ED5D}"/>
              </a:ext>
            </a:extLst>
          </p:cNvPr>
          <p:cNvSpPr txBox="1"/>
          <p:nvPr/>
        </p:nvSpPr>
        <p:spPr>
          <a:xfrm>
            <a:off x="1595254" y="2572090"/>
            <a:ext cx="556040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767BE5"/>
                </a:solidFill>
                <a:latin typeface="Bauhaus 93" pitchFamily="82" charset="77"/>
              </a:rPr>
              <a:t>W</a:t>
            </a:r>
            <a:r>
              <a:rPr lang="en-US" altLang="zh-CN" sz="2800" dirty="0">
                <a:latin typeface="Bauhaus 93" pitchFamily="82" charset="77"/>
              </a:rPr>
              <a:t>ho’s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the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Winner</a:t>
            </a:r>
            <a:r>
              <a:rPr lang="zh-CN" altLang="en-US" sz="2800" dirty="0">
                <a:latin typeface="Bauhaus 93" pitchFamily="82" charset="77"/>
              </a:rPr>
              <a:t> </a:t>
            </a:r>
            <a:endParaRPr lang="en-US" altLang="zh-CN" sz="2800" dirty="0">
              <a:latin typeface="Bauhaus 93" pitchFamily="82" charset="77"/>
            </a:endParaRPr>
          </a:p>
          <a:p>
            <a:r>
              <a:rPr lang="en-US" altLang="zh-CN" sz="2800" dirty="0">
                <a:latin typeface="Bauhaus 93" pitchFamily="82" charset="77"/>
              </a:rPr>
              <a:t>of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Winter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Olympics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latin typeface="Bauhaus 93" pitchFamily="82" charset="77"/>
              </a:rPr>
              <a:t>and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dirty="0">
                <a:solidFill>
                  <a:srgbClr val="EFC96E"/>
                </a:solidFill>
                <a:latin typeface="Bauhaus 93" pitchFamily="82" charset="77"/>
              </a:rPr>
              <a:t>…</a:t>
            </a:r>
            <a:r>
              <a:rPr lang="zh-CN" altLang="en-US" sz="2800" dirty="0">
                <a:latin typeface="Bauhaus 93" pitchFamily="82" charset="77"/>
              </a:rPr>
              <a:t> </a:t>
            </a:r>
            <a:r>
              <a:rPr lang="en-US" altLang="zh-CN" sz="2800" dirty="0">
                <a:solidFill>
                  <a:srgbClr val="FFC000"/>
                </a:solidFill>
                <a:latin typeface="Bauhaus 93" pitchFamily="82" charset="77"/>
              </a:rPr>
              <a:t>W</a:t>
            </a:r>
            <a:r>
              <a:rPr lang="en-US" altLang="zh-CN" sz="2800" dirty="0">
                <a:latin typeface="Bauhaus 93" pitchFamily="82" charset="77"/>
              </a:rPr>
              <a:t>hy?</a:t>
            </a:r>
            <a:endParaRPr lang="en-US" sz="2800" dirty="0">
              <a:latin typeface="Bauhaus 93" pitchFamily="82" charset="77"/>
            </a:endParaRPr>
          </a:p>
        </p:txBody>
      </p:sp>
      <p:pic>
        <p:nvPicPr>
          <p:cNvPr id="12" name="Picture 11" descr="Chart, radar chart&#10;&#10;Description automatically generated">
            <a:extLst>
              <a:ext uri="{FF2B5EF4-FFF2-40B4-BE49-F238E27FC236}">
                <a16:creationId xmlns:a16="http://schemas.microsoft.com/office/drawing/2014/main" id="{FABC97D5-E2AB-CD4E-BB91-3A97254C20F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78000"/>
          </a:blip>
          <a:srcRect t="5506"/>
          <a:stretch/>
        </p:blipFill>
        <p:spPr>
          <a:xfrm>
            <a:off x="3929438" y="1370278"/>
            <a:ext cx="1270659" cy="120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220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2626</TotalTime>
  <Words>646</Words>
  <Application>Microsoft Macintosh PowerPoint</Application>
  <PresentationFormat>Custom</PresentationFormat>
  <Paragraphs>132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Bauhaus 93</vt:lpstr>
      <vt:lpstr>Berlin Sans FB</vt:lpstr>
      <vt:lpstr>Bradley Hand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Cao, Yining</dc:creator>
  <cp:lastModifiedBy>Cao, Yining</cp:lastModifiedBy>
  <cp:revision>61</cp:revision>
  <dcterms:created xsi:type="dcterms:W3CDTF">2020-10-26T18:56:21Z</dcterms:created>
  <dcterms:modified xsi:type="dcterms:W3CDTF">2020-11-03T03:36:21Z</dcterms:modified>
</cp:coreProperties>
</file>

<file path=docProps/thumbnail.jpeg>
</file>